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</p:sldIdLst>
  <p:sldSz cx="9144000" cy="6858000" type="screen4x3"/>
  <p:notesSz cx="7010400" cy="92964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734695" y="0"/>
            <a:ext cx="6870700" cy="5715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72995" rIns="0" bIns="0" anchor="t"/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en-US" sz="3600" b="1" spc="-15">
                <a:solidFill>
                  <a:srgbClr val="FFFFFF"/>
                </a:solidFill>
                <a:latin typeface="Arial" panose="02020603050405020304" pitchFamily="2"/>
              </a:rPr>
              <a:t>Special Needs Plan </a:t>
            </a:r>
          </a:p>
          <a:p>
            <a:pPr marL="0" marR="0" indent="0" algn="l">
              <a:lnSpc>
                <a:spcPts val="4000"/>
              </a:lnSpc>
              <a:spcBef>
                <a:spcPts val="0"/>
              </a:spcBef>
              <a:spcAft>
                <a:spcPts val="18365"/>
              </a:spcAft>
            </a:pPr>
            <a:r>
              <a:rPr lang="en-US" sz="3600" b="1" spc="-40">
                <a:solidFill>
                  <a:srgbClr val="FFFFFF"/>
                </a:solidFill>
                <a:latin typeface="Arial" panose="02020603050405020304" pitchFamily="2"/>
              </a:rPr>
              <a:t>Model of Care Provider Training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 Placeholder 104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06" name="Text Placeholder 105"/>
          <p:cNvSpPr>
            <a:spLocks noGrp="1"/>
          </p:cNvSpPr>
          <p:nvPr>
            <p:ph type="body" idx="10"/>
          </p:nvPr>
        </p:nvSpPr>
        <p:spPr>
          <a:xfrm>
            <a:off x="749935" y="0"/>
            <a:ext cx="19812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1300"/>
              </a:spcAft>
            </a:pPr>
            <a:r>
              <a:rPr lang="en-US" sz="2400" b="1" spc="-15">
                <a:solidFill>
                  <a:srgbClr val="003CA0"/>
                </a:solidFill>
                <a:latin typeface="Arial" panose="02020603050405020304" pitchFamily="2"/>
              </a:rPr>
              <a:t>Model of Care </a:t>
            </a:r>
          </a:p>
        </p:txBody>
      </p:sp>
      <p:sp>
        <p:nvSpPr>
          <p:cNvPr id="107" name="Text Placeholder 106"/>
          <p:cNvSpPr>
            <a:spLocks noGrp="1"/>
          </p:cNvSpPr>
          <p:nvPr>
            <p:ph type="body" idx="10"/>
          </p:nvPr>
        </p:nvSpPr>
        <p:spPr>
          <a:xfrm>
            <a:off x="591185" y="1122045"/>
            <a:ext cx="8400415" cy="5007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6680" rIns="0" bIns="0" anchor="t"/>
          <a:lstStyle/>
          <a:p>
            <a:pPr marL="548640" marR="0" indent="18288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CMS requires all SNPs to have a MOC. </a:t>
            </a:r>
          </a:p>
          <a:p>
            <a:pPr marL="548640" marR="1508760" indent="182880" algn="l">
              <a:lnSpc>
                <a:spcPts val="2200"/>
              </a:lnSpc>
              <a:spcBef>
                <a:spcPts val="62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The MOC describes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the structure for care management and coordination. </a:t>
            </a:r>
          </a:p>
          <a:p>
            <a:pPr marL="548640" marR="0" indent="182880" algn="l">
              <a:lnSpc>
                <a:spcPts val="2200"/>
              </a:lnSpc>
              <a:spcBef>
                <a:spcPts val="54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5">
                <a:solidFill>
                  <a:srgbClr val="31A2DF"/>
                </a:solidFill>
                <a:latin typeface="Arial" panose="02020603050405020304" pitchFamily="2"/>
              </a:rPr>
              <a:t>The MOC includes four elements: </a:t>
            </a:r>
          </a:p>
          <a:p>
            <a:pPr marL="822960" marR="0" indent="182880" algn="l">
              <a:lnSpc>
                <a:spcPts val="2200"/>
              </a:lnSpc>
              <a:spcBef>
                <a:spcPts val="49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SNP population description </a:t>
            </a:r>
          </a:p>
          <a:p>
            <a:pPr marL="822960" marR="0" indent="182880" algn="l">
              <a:lnSpc>
                <a:spcPts val="2200"/>
              </a:lnSpc>
              <a:spcBef>
                <a:spcPts val="54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Care coordination elements </a:t>
            </a:r>
          </a:p>
          <a:p>
            <a:pPr marL="822960" marR="0" indent="182880" algn="l">
              <a:lnSpc>
                <a:spcPts val="2200"/>
              </a:lnSpc>
              <a:spcBef>
                <a:spcPts val="57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Care provider network overview </a:t>
            </a:r>
          </a:p>
          <a:p>
            <a:pPr marL="822960" marR="0" indent="182880" algn="l">
              <a:lnSpc>
                <a:spcPts val="2200"/>
              </a:lnSpc>
              <a:spcBef>
                <a:spcPts val="545"/>
              </a:spcBef>
              <a:spcAft>
                <a:spcPts val="17605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Quality measurement and performance improvement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 Placeholder 11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15" name="Text Placeholder 114"/>
          <p:cNvSpPr>
            <a:spLocks noGrp="1"/>
          </p:cNvSpPr>
          <p:nvPr>
            <p:ph type="body" idx="10"/>
          </p:nvPr>
        </p:nvSpPr>
        <p:spPr>
          <a:xfrm>
            <a:off x="755650" y="0"/>
            <a:ext cx="27432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1010" rIns="0" bIns="0" anchor="t"/>
          <a:lstStyle/>
          <a:p>
            <a:pPr marL="0" marR="0" indent="0" algn="l">
              <a:lnSpc>
                <a:spcPts val="2700"/>
              </a:lnSpc>
              <a:spcAft>
                <a:spcPts val="1335"/>
              </a:spcAft>
            </a:pPr>
            <a:r>
              <a:rPr lang="en-US" sz="2400" b="1" spc="-10">
                <a:solidFill>
                  <a:srgbClr val="003CA0"/>
                </a:solidFill>
                <a:latin typeface="Arial" panose="02020603050405020304" pitchFamily="2"/>
              </a:rPr>
              <a:t>Care Coordination </a:t>
            </a:r>
          </a:p>
        </p:txBody>
      </p:sp>
      <p:sp>
        <p:nvSpPr>
          <p:cNvPr id="116" name="Text Placeholder 115"/>
          <p:cNvSpPr>
            <a:spLocks noGrp="1"/>
          </p:cNvSpPr>
          <p:nvPr>
            <p:ph type="body" idx="10"/>
          </p:nvPr>
        </p:nvSpPr>
        <p:spPr>
          <a:xfrm>
            <a:off x="591185" y="1136650"/>
            <a:ext cx="8400415" cy="49930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2004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The MOC describes the essential components of care coordination: </a:t>
            </a:r>
          </a:p>
          <a:p>
            <a:pPr marL="502920" marR="0" indent="18288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Structure and oversight </a:t>
            </a:r>
          </a:p>
          <a:p>
            <a:pPr marL="502920" marR="0" indent="18288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Administration of the health risk assessment tool (HRAT) </a:t>
            </a:r>
          </a:p>
          <a:p>
            <a:pPr marL="502920" marR="114300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The member’s 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individualized care plan (ICP), based on their HRAT results </a:t>
            </a:r>
          </a:p>
          <a:p>
            <a:pPr marL="502920" marR="0" indent="182880" algn="l">
              <a:lnSpc>
                <a:spcPts val="22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The interdisciplinary care team (ICT) </a:t>
            </a: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contributing to the member’s care </a:t>
            </a:r>
          </a:p>
          <a:p>
            <a:pPr marL="502920" marR="0" indent="182880" algn="l">
              <a:lnSpc>
                <a:spcPts val="2200"/>
              </a:lnSpc>
              <a:spcBef>
                <a:spcPts val="495"/>
              </a:spcBef>
              <a:spcAft>
                <a:spcPts val="21315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Transition protocols for members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Placeholder 122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24" name="Text Placeholder 123"/>
          <p:cNvSpPr>
            <a:spLocks noGrp="1"/>
          </p:cNvSpPr>
          <p:nvPr>
            <p:ph type="body" idx="10"/>
          </p:nvPr>
        </p:nvSpPr>
        <p:spPr>
          <a:xfrm>
            <a:off x="749935" y="0"/>
            <a:ext cx="14478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3405" rIns="0" bIns="0" anchor="t"/>
          <a:lstStyle/>
          <a:p>
            <a:pPr marL="0" marR="0" indent="0" algn="l">
              <a:lnSpc>
                <a:spcPts val="2700"/>
              </a:lnSpc>
              <a:spcAft>
                <a:spcPts val="450"/>
              </a:spcAft>
            </a:pPr>
            <a:r>
              <a:rPr lang="en-US" sz="2400" b="1" spc="-85">
                <a:solidFill>
                  <a:srgbClr val="003CA0"/>
                </a:solidFill>
                <a:latin typeface="Arial" panose="02020603050405020304" pitchFamily="2"/>
              </a:rPr>
              <a:t>The HRAT </a:t>
            </a:r>
          </a:p>
        </p:txBody>
      </p:sp>
      <p:sp>
        <p:nvSpPr>
          <p:cNvPr id="125" name="Text Placeholder 124"/>
          <p:cNvSpPr>
            <a:spLocks noGrp="1"/>
          </p:cNvSpPr>
          <p:nvPr>
            <p:ph type="body" idx="10"/>
          </p:nvPr>
        </p:nvSpPr>
        <p:spPr>
          <a:xfrm>
            <a:off x="591185" y="1200785"/>
            <a:ext cx="8400415" cy="49288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115" rIns="0" bIns="0" anchor="t"/>
          <a:lstStyle/>
          <a:p>
            <a:pPr marL="457200" marR="0" indent="27432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The HRAT is a screening assessment tool used to identify: </a:t>
            </a:r>
          </a:p>
          <a:p>
            <a:pPr marL="640080" marR="0" indent="18288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Medical conditions </a:t>
            </a:r>
          </a:p>
          <a:p>
            <a:pPr marL="640080" marR="0" indent="182880" algn="l">
              <a:lnSpc>
                <a:spcPts val="22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Psychosocial and functional status </a:t>
            </a:r>
          </a:p>
          <a:p>
            <a:pPr marL="640080" marR="0" indent="182880" algn="l">
              <a:lnSpc>
                <a:spcPts val="2200"/>
              </a:lnSpc>
              <a:spcBef>
                <a:spcPts val="51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Cognitive ability and mental health </a:t>
            </a:r>
          </a:p>
          <a:p>
            <a:pPr marL="457200" marR="731520" indent="274320" algn="l">
              <a:lnSpc>
                <a:spcPts val="2200"/>
              </a:lnSpc>
              <a:spcBef>
                <a:spcPts val="64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An HRAT must be completed within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90 days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of member enrollment and within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365 days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from the previous assessment. </a:t>
            </a:r>
          </a:p>
          <a:p>
            <a:pPr marL="457200" marR="0" indent="274320" algn="l">
              <a:lnSpc>
                <a:spcPts val="2200"/>
              </a:lnSpc>
              <a:spcBef>
                <a:spcPts val="520"/>
              </a:spcBef>
              <a:spcAft>
                <a:spcPts val="2033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HRAT results are used to create or update the </a:t>
            </a:r>
            <a:r>
              <a:rPr lang="en-US" sz="1750" spc="-35">
                <a:solidFill>
                  <a:srgbClr val="000000"/>
                </a:solidFill>
                <a:latin typeface="Arial" panose="02020603050405020304" pitchFamily="2"/>
              </a:rPr>
              <a:t>member’s </a:t>
            </a: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ICP.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 Placeholder 131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33" name="Text Placeholder 132"/>
          <p:cNvSpPr>
            <a:spLocks noGrp="1"/>
          </p:cNvSpPr>
          <p:nvPr>
            <p:ph type="body" idx="10"/>
          </p:nvPr>
        </p:nvSpPr>
        <p:spPr>
          <a:xfrm>
            <a:off x="762000" y="0"/>
            <a:ext cx="4826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4035" rIns="0" bIns="0" anchor="t"/>
          <a:lstStyle/>
          <a:p>
            <a:pPr marL="0" marR="0" indent="0" algn="l">
              <a:lnSpc>
                <a:spcPts val="2700"/>
              </a:lnSpc>
              <a:spcAft>
                <a:spcPts val="760"/>
              </a:spcAft>
            </a:pPr>
            <a:r>
              <a:rPr lang="en-US" sz="2400" b="1" spc="-225">
                <a:solidFill>
                  <a:srgbClr val="003CA0"/>
                </a:solidFill>
                <a:latin typeface="Arial" panose="02020603050405020304" pitchFamily="2"/>
              </a:rPr>
              <a:t>ICP </a:t>
            </a:r>
          </a:p>
        </p:txBody>
      </p:sp>
      <p:sp>
        <p:nvSpPr>
          <p:cNvPr id="134" name="Text Placeholder 133"/>
          <p:cNvSpPr>
            <a:spLocks noGrp="1"/>
          </p:cNvSpPr>
          <p:nvPr>
            <p:ph type="body" idx="10"/>
          </p:nvPr>
        </p:nvSpPr>
        <p:spPr>
          <a:xfrm>
            <a:off x="591185" y="1054100"/>
            <a:ext cx="8400415" cy="5075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350" rIns="0" bIns="0" anchor="t"/>
          <a:lstStyle/>
          <a:p>
            <a:pPr marL="320040" marR="0" indent="13716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The ICP includes: </a:t>
            </a:r>
          </a:p>
          <a:p>
            <a:pPr marL="640080" marR="0" indent="137160" algn="l">
              <a:lnSpc>
                <a:spcPts val="2200"/>
              </a:lnSpc>
              <a:spcBef>
                <a:spcPts val="520"/>
              </a:spcBef>
              <a:spcAft>
                <a:spcPts val="0"/>
              </a:spcAft>
              <a:buFont typeface="Arial"/>
              <a:buChar char="·"/>
            </a:pP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The member’s </a:t>
            </a: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self-management goals and health care preferences </a:t>
            </a:r>
          </a:p>
          <a:p>
            <a:pPr marL="640080" marR="0" indent="137160" algn="l">
              <a:lnSpc>
                <a:spcPts val="22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A description of services tailored to the </a:t>
            </a: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member’s needs </a:t>
            </a:r>
          </a:p>
          <a:p>
            <a:pPr marL="640080" marR="0" indent="13716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Measurable goals </a:t>
            </a: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– </a:t>
            </a: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and actions taken if goals </a:t>
            </a: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aren’t met </a:t>
            </a:r>
          </a:p>
          <a:p>
            <a:pPr marL="320040" marR="502920" indent="137160" algn="l">
              <a:lnSpc>
                <a:spcPts val="2200"/>
              </a:lnSpc>
              <a:spcBef>
                <a:spcPts val="59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To encourage care coordination, we share ICPs with </a:t>
            </a: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the member’s primary 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care provider (PCP) verbally, online or by fax, mail or email. </a:t>
            </a:r>
          </a:p>
          <a:p>
            <a:pPr marL="320040" marR="365760" indent="13716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We also share member HRAT results and ICPs with the member, authorized family members and caregivers. </a:t>
            </a:r>
          </a:p>
          <a:p>
            <a:pPr marL="320040" marR="320040" indent="137160" algn="l">
              <a:lnSpc>
                <a:spcPts val="2200"/>
              </a:lnSpc>
              <a:spcBef>
                <a:spcPts val="600"/>
              </a:spcBef>
              <a:spcAft>
                <a:spcPts val="11530"/>
              </a:spcAft>
              <a:buFont typeface="Arial"/>
              <a:buChar char="·"/>
            </a:pP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You can view your patient’s ICP online and add comments 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by using the Care Conductor tool on Link. To access the tool, go to</a:t>
            </a:r>
            <a:r>
              <a:rPr lang="en-US" sz="1800" b="1" u="sng" spc="0">
                <a:solidFill>
                  <a:srgbClr val="0000FF"/>
                </a:solidFill>
                <a:latin typeface="Arial" panose="02020603050405020304" pitchFamily="2"/>
              </a:rPr>
              <a:t>UHCprovider.com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and click on the Link button in the top right corner.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 Placeholder 140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2" name="Text Placeholder 141"/>
          <p:cNvSpPr>
            <a:spLocks noGrp="1"/>
          </p:cNvSpPr>
          <p:nvPr>
            <p:ph type="body" idx="10"/>
          </p:nvPr>
        </p:nvSpPr>
        <p:spPr>
          <a:xfrm>
            <a:off x="749935" y="0"/>
            <a:ext cx="11430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9905" rIns="0" bIns="0" anchor="t"/>
          <a:lstStyle/>
          <a:p>
            <a:pPr marL="0" marR="0" indent="0" algn="l">
              <a:lnSpc>
                <a:spcPts val="2700"/>
              </a:lnSpc>
              <a:spcAft>
                <a:spcPts val="950"/>
              </a:spcAft>
            </a:pPr>
            <a:r>
              <a:rPr lang="en-US" sz="2400" b="1" spc="-45">
                <a:solidFill>
                  <a:srgbClr val="003CA0"/>
                </a:solidFill>
                <a:latin typeface="Arial" panose="02020603050405020304" pitchFamily="2"/>
              </a:rPr>
              <a:t>The ICT </a:t>
            </a:r>
          </a:p>
        </p:txBody>
      </p:sp>
      <p:sp>
        <p:nvSpPr>
          <p:cNvPr id="143" name="Text Placeholder 142"/>
          <p:cNvSpPr>
            <a:spLocks noGrp="1"/>
          </p:cNvSpPr>
          <p:nvPr>
            <p:ph type="body" idx="10"/>
          </p:nvPr>
        </p:nvSpPr>
        <p:spPr>
          <a:xfrm>
            <a:off x="591185" y="1094105"/>
            <a:ext cx="8400415" cy="50355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735" rIns="0" bIns="0" anchor="t"/>
          <a:lstStyle/>
          <a:p>
            <a:pPr marL="320040" marR="1143000" indent="13716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The ICT uses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measurable goals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to manage services, help meet the </a:t>
            </a: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member’s health care needs and evaluate their progress. </a:t>
            </a:r>
          </a:p>
          <a:p>
            <a:pPr marL="320040" marR="1325880" indent="137160" algn="l">
              <a:lnSpc>
                <a:spcPts val="2200"/>
              </a:lnSpc>
              <a:spcBef>
                <a:spcPts val="59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The ICT can evolve based </a:t>
            </a: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on the member’s health care needs and 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outcomes. </a:t>
            </a:r>
          </a:p>
          <a:p>
            <a:pPr marL="320040" marR="548640" indent="13716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4D4D4D"/>
                </a:solidFill>
                <a:latin typeface="Arial" panose="02020603050405020304" pitchFamily="2"/>
              </a:rPr>
              <a:t>We encourage members and their caregivers to actively participate in their ICT. The ICT can also include: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4D4D4D"/>
                </a:solidFill>
                <a:latin typeface="Arial" panose="02020603050405020304" pitchFamily="2"/>
              </a:rPr>
              <a:t>Behavioral health clinicians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55">
                <a:solidFill>
                  <a:srgbClr val="4D4D4D"/>
                </a:solidFill>
                <a:latin typeface="Arial" panose="02020603050405020304" pitchFamily="2"/>
              </a:rPr>
              <a:t>Pharmacists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85">
                <a:solidFill>
                  <a:srgbClr val="4D4D4D"/>
                </a:solidFill>
                <a:latin typeface="Arial" panose="02020603050405020304" pitchFamily="2"/>
              </a:rPr>
              <a:t>PCPs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4D4D4D"/>
                </a:solidFill>
                <a:latin typeface="Arial" panose="02020603050405020304" pitchFamily="2"/>
              </a:rPr>
              <a:t>Nurses and social workers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11370"/>
              </a:spcAft>
              <a:buFont typeface="Arial"/>
              <a:buChar char="·"/>
            </a:pPr>
            <a:r>
              <a:rPr lang="en-US" sz="1800" spc="-35">
                <a:solidFill>
                  <a:srgbClr val="4D4D4D"/>
                </a:solidFill>
                <a:latin typeface="Arial" panose="02020603050405020304" pitchFamily="2"/>
              </a:rPr>
              <a:t>Other health care professionals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 Placeholder 149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51" name="Text Placeholder 150"/>
          <p:cNvSpPr>
            <a:spLocks noGrp="1"/>
          </p:cNvSpPr>
          <p:nvPr>
            <p:ph type="body" idx="10"/>
          </p:nvPr>
        </p:nvSpPr>
        <p:spPr>
          <a:xfrm>
            <a:off x="755650" y="0"/>
            <a:ext cx="36957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990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940"/>
              </a:spcAft>
            </a:pPr>
            <a:r>
              <a:rPr lang="en-US" sz="2400" b="1" spc="20">
                <a:solidFill>
                  <a:srgbClr val="003CA0"/>
                </a:solidFill>
                <a:latin typeface="Arial" panose="02020603050405020304" pitchFamily="2"/>
              </a:rPr>
              <a:t>Care Transition Protocols </a:t>
            </a:r>
          </a:p>
        </p:txBody>
      </p:sp>
      <p:sp>
        <p:nvSpPr>
          <p:cNvPr id="152" name="Text Placeholder 151"/>
          <p:cNvSpPr>
            <a:spLocks noGrp="1"/>
          </p:cNvSpPr>
          <p:nvPr>
            <p:ph type="body" idx="10"/>
          </p:nvPr>
        </p:nvSpPr>
        <p:spPr>
          <a:xfrm>
            <a:off x="591185" y="1328420"/>
            <a:ext cx="8400415" cy="48012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82880" marR="0" indent="0" algn="just">
              <a:lnSpc>
                <a:spcPts val="2100"/>
              </a:lnSpc>
              <a:spcAft>
                <a:spcPts val="0"/>
              </a:spcAft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Transition protocols provide</a:t>
            </a:r>
            <a:r>
              <a:rPr lang="en-US" sz="1800" b="1" spc="-35">
                <a:solidFill>
                  <a:srgbClr val="31A2DF"/>
                </a:solidFill>
                <a:latin typeface="Arial" panose="02020603050405020304" pitchFamily="2"/>
              </a:rPr>
              <a:t> continuity of care</a:t>
            </a: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 through: </a:t>
            </a:r>
          </a:p>
          <a:p>
            <a:pPr marL="182880" marR="0" indent="182880" algn="just">
              <a:lnSpc>
                <a:spcPts val="2200"/>
              </a:lnSpc>
              <a:spcBef>
                <a:spcPts val="5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Appropriate follow-up appointments and services </a:t>
            </a:r>
          </a:p>
          <a:p>
            <a:pPr marL="1828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Plan member education on health indicators </a:t>
            </a:r>
          </a:p>
          <a:p>
            <a:pPr marL="1828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Assistance with transitional care such as: </a:t>
            </a:r>
          </a:p>
          <a:p>
            <a:pPr marL="6400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Medication reconciliation </a:t>
            </a:r>
          </a:p>
          <a:p>
            <a:pPr marL="6400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Review and communication of ICPs with appropriate caregivers </a:t>
            </a:r>
          </a:p>
          <a:p>
            <a:pPr marL="640080" marR="0" indent="182880" algn="just">
              <a:lnSpc>
                <a:spcPts val="2200"/>
              </a:lnSpc>
              <a:spcBef>
                <a:spcPts val="535"/>
              </a:spcBef>
              <a:spcAft>
                <a:spcPts val="1918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Self-managed health skills and activities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 Placeholder 170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72" name="Text Placeholder 171"/>
          <p:cNvSpPr>
            <a:spLocks noGrp="1"/>
          </p:cNvSpPr>
          <p:nvPr>
            <p:ph type="body" idx="10"/>
          </p:nvPr>
        </p:nvSpPr>
        <p:spPr>
          <a:xfrm>
            <a:off x="765175" y="0"/>
            <a:ext cx="38989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403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750"/>
              </a:spcAft>
            </a:pPr>
            <a:r>
              <a:rPr lang="en-US" sz="2400" b="1" spc="25">
                <a:solidFill>
                  <a:srgbClr val="003CA0"/>
                </a:solidFill>
                <a:latin typeface="Arial" panose="02020603050405020304" pitchFamily="2"/>
              </a:rPr>
              <a:t>Performance Measurement </a:t>
            </a:r>
          </a:p>
        </p:txBody>
      </p:sp>
      <p:sp>
        <p:nvSpPr>
          <p:cNvPr id="173" name="Text Placeholder 172"/>
          <p:cNvSpPr>
            <a:spLocks noGrp="1"/>
          </p:cNvSpPr>
          <p:nvPr>
            <p:ph type="body" idx="10"/>
          </p:nvPr>
        </p:nvSpPr>
        <p:spPr>
          <a:xfrm>
            <a:off x="591185" y="1109345"/>
            <a:ext cx="8400415" cy="5020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9370" rIns="0" bIns="0" anchor="t"/>
          <a:lstStyle/>
          <a:p>
            <a:pPr marL="182880" marR="0" indent="13716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20">
                <a:solidFill>
                  <a:srgbClr val="000000"/>
                </a:solidFill>
                <a:latin typeface="Arial" panose="02020603050405020304" pitchFamily="2"/>
              </a:rPr>
              <a:t>We measure</a:t>
            </a:r>
            <a:r>
              <a:rPr lang="en-US" sz="1800" b="1" spc="-25">
                <a:solidFill>
                  <a:srgbClr val="31A2DF"/>
                </a:solidFill>
                <a:latin typeface="Arial" panose="02020603050405020304" pitchFamily="2"/>
              </a:rPr>
              <a:t> MOC performance goals</a:t>
            </a:r>
            <a:r>
              <a:rPr lang="en-US" sz="1800" spc="-20">
                <a:solidFill>
                  <a:srgbClr val="000000"/>
                </a:solidFill>
                <a:latin typeface="Arial" panose="02020603050405020304" pitchFamily="2"/>
              </a:rPr>
              <a:t> and share our results. </a:t>
            </a:r>
          </a:p>
          <a:p>
            <a:pPr marL="182880" marR="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Our ongoing performance monitoring and annual evaluation focuses on: </a:t>
            </a:r>
          </a:p>
          <a:p>
            <a:pPr marL="822960" marR="777240" indent="182880"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Improving member access to health care, based on SNP population needs </a:t>
            </a:r>
          </a:p>
          <a:p>
            <a:pPr marL="822960" marR="1188720" indent="182880"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Improving care coordination and service delivery by aligning the </a:t>
            </a: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member’s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HRAT, ICP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and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ICT </a:t>
            </a:r>
          </a:p>
          <a:p>
            <a:pPr marL="822960" marR="1188720" indent="182880"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Enhancing care transitions across health care settings and care providers </a:t>
            </a:r>
          </a:p>
          <a:p>
            <a:pPr marL="822960" marR="868680" indent="182880" algn="l">
              <a:lnSpc>
                <a:spcPts val="2200"/>
              </a:lnSpc>
              <a:spcBef>
                <a:spcPts val="600"/>
              </a:spcBef>
              <a:spcAft>
                <a:spcPts val="14595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Helping members utilize services for preventive health and chronic conditions 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 Placeholder 181"/>
          <p:cNvSpPr>
            <a:spLocks noGrp="1"/>
          </p:cNvSpPr>
          <p:nvPr>
            <p:ph type="body" idx="10"/>
          </p:nvPr>
        </p:nvSpPr>
        <p:spPr>
          <a:xfrm>
            <a:off x="3688080" y="2755900"/>
            <a:ext cx="1779905" cy="4019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100"/>
              </a:lnSpc>
              <a:spcAft>
                <a:spcPts val="0"/>
              </a:spcAft>
            </a:pPr>
            <a:r>
              <a:rPr lang="en-US" sz="2800" b="1" spc="-100">
                <a:solidFill>
                  <a:srgbClr val="003CA0"/>
                </a:solidFill>
                <a:latin typeface="Arial" panose="02020603050405020304" pitchFamily="2"/>
              </a:rPr>
              <a:t>Resources 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 Placeholder 184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6" name="Text Placeholder 185"/>
          <p:cNvSpPr>
            <a:spLocks noGrp="1"/>
          </p:cNvSpPr>
          <p:nvPr>
            <p:ph type="body" idx="10"/>
          </p:nvPr>
        </p:nvSpPr>
        <p:spPr>
          <a:xfrm>
            <a:off x="731520" y="0"/>
            <a:ext cx="11430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5770" rIns="0" bIns="0" anchor="t"/>
          <a:lstStyle/>
          <a:p>
            <a:pPr marL="0" marR="0" indent="0" algn="l">
              <a:lnSpc>
                <a:spcPts val="2700"/>
              </a:lnSpc>
              <a:spcAft>
                <a:spcPts val="1445"/>
              </a:spcAft>
            </a:pPr>
            <a:r>
              <a:rPr lang="en-US" sz="2400" b="1" spc="-70">
                <a:solidFill>
                  <a:srgbClr val="003CA0"/>
                </a:solidFill>
                <a:latin typeface="Arial" panose="02020603050405020304" pitchFamily="2"/>
              </a:rPr>
              <a:t>Contact </a:t>
            </a:r>
          </a:p>
        </p:txBody>
      </p:sp>
      <p:sp>
        <p:nvSpPr>
          <p:cNvPr id="187" name="Text Placeholder 186"/>
          <p:cNvSpPr>
            <a:spLocks noGrp="1"/>
          </p:cNvSpPr>
          <p:nvPr>
            <p:ph type="body" idx="10"/>
          </p:nvPr>
        </p:nvSpPr>
        <p:spPr>
          <a:xfrm>
            <a:off x="591185" y="1639570"/>
            <a:ext cx="8400415" cy="44900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228600" marR="685800" indent="0" algn="l">
              <a:lnSpc>
                <a:spcPts val="2100"/>
              </a:lnSpc>
              <a:spcAft>
                <a:spcPts val="31145"/>
              </a:spcAft>
            </a:pPr>
            <a:r>
              <a:rPr lang="en-US" sz="1800" spc="-15">
                <a:solidFill>
                  <a:srgbClr val="000000"/>
                </a:solidFill>
                <a:latin typeface="Arial" panose="02020603050405020304" pitchFamily="2"/>
              </a:rPr>
              <a:t>If you have questions about this training, please contact our SNP MOC training team at</a:t>
            </a:r>
            <a:r>
              <a:rPr lang="en-US" sz="1800" b="1" u="sng" spc="-20">
                <a:solidFill>
                  <a:srgbClr val="0000FF"/>
                </a:solidFill>
                <a:latin typeface="Arial" panose="02020603050405020304" pitchFamily="2"/>
              </a:rPr>
              <a:t>snp_moc_providertraining@uhc.com</a:t>
            </a:r>
            <a:r>
              <a:rPr lang="en-US" sz="1800" spc="-15">
                <a:solidFill>
                  <a:srgbClr val="000000"/>
                </a:solidFill>
                <a:latin typeface="Arial" panose="02020603050405020304" pitchFamily="2"/>
              </a:rPr>
              <a:t> or</a:t>
            </a:r>
            <a:r>
              <a:rPr lang="en-US" sz="1800" b="1" spc="-20">
                <a:solidFill>
                  <a:srgbClr val="00AFEF"/>
                </a:solidFill>
                <a:latin typeface="Arial" panose="02020603050405020304" pitchFamily="2"/>
              </a:rPr>
              <a:t> 877-842-3210. 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 Placeholder 19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95" name="Text Placeholder 194"/>
          <p:cNvSpPr>
            <a:spLocks noGrp="1"/>
          </p:cNvSpPr>
          <p:nvPr>
            <p:ph type="body" idx="10"/>
          </p:nvPr>
        </p:nvSpPr>
        <p:spPr>
          <a:xfrm>
            <a:off x="728345" y="0"/>
            <a:ext cx="2387600" cy="59734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65475" rIns="0" bIns="0" anchor="t"/>
          <a:lstStyle/>
          <a:p>
            <a:pPr marL="0" marR="0" indent="0" algn="l">
              <a:lnSpc>
                <a:spcPts val="4100"/>
              </a:lnSpc>
              <a:spcAft>
                <a:spcPts val="18000"/>
              </a:spcAft>
            </a:pPr>
            <a:r>
              <a:rPr lang="en-US" sz="3600" b="1" spc="-70">
                <a:solidFill>
                  <a:srgbClr val="FFFFFF"/>
                </a:solidFill>
                <a:latin typeface="Arial" panose="02020603050405020304" pitchFamily="2"/>
              </a:rPr>
              <a:t>Thank you. </a:t>
            </a:r>
          </a:p>
        </p:txBody>
      </p:sp>
      <p:sp>
        <p:nvSpPr>
          <p:cNvPr id="196" name="Text Placeholder 195"/>
          <p:cNvSpPr>
            <a:spLocks noGrp="1"/>
          </p:cNvSpPr>
          <p:nvPr>
            <p:ph type="body" idx="10"/>
          </p:nvPr>
        </p:nvSpPr>
        <p:spPr>
          <a:xfrm>
            <a:off x="719455" y="5973445"/>
            <a:ext cx="2743200" cy="884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5720" indent="0" algn="just">
              <a:lnSpc>
                <a:spcPts val="2300"/>
              </a:lnSpc>
              <a:spcAft>
                <a:spcPts val="2340"/>
              </a:spcAft>
            </a:pPr>
            <a:r>
              <a:rPr lang="en-US" sz="1100" spc="-5">
                <a:solidFill>
                  <a:srgbClr val="FFFFFF"/>
                </a:solidFill>
                <a:latin typeface="Arial" panose="02020603050405020304" pitchFamily="2"/>
              </a:rPr>
              <a:t>Doc#: PCA-1-013512-01152019_02192019 © 2019 United HealthCare Services, Inc.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idx="10"/>
          </p:nvPr>
        </p:nvSpPr>
        <p:spPr>
          <a:xfrm>
            <a:off x="725170" y="0"/>
            <a:ext cx="27432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5770" rIns="0" bIns="0" anchor="t"/>
          <a:lstStyle/>
          <a:p>
            <a:pPr marL="0" marR="0" indent="0" algn="l">
              <a:lnSpc>
                <a:spcPts val="2800"/>
              </a:lnSpc>
              <a:spcAft>
                <a:spcPts val="1430"/>
              </a:spcAft>
            </a:pPr>
            <a:r>
              <a:rPr lang="en-US" sz="2400" b="1" spc="-5">
                <a:solidFill>
                  <a:srgbClr val="003CA0"/>
                </a:solidFill>
                <a:latin typeface="Arial" panose="02020603050405020304" pitchFamily="2"/>
              </a:rPr>
              <a:t>Training Overview 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10"/>
          </p:nvPr>
        </p:nvSpPr>
        <p:spPr>
          <a:xfrm>
            <a:off x="676910" y="1164590"/>
            <a:ext cx="8229600" cy="49650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9370" rIns="0" bIns="0" anchor="t"/>
          <a:lstStyle/>
          <a:p>
            <a:pPr marL="228600" marR="685800" indent="18288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The Centers for Medicare &amp; Medicaid Services (CMS) requires UnitedHealthcare to provide Model of Care (MOC) training for all care providers in-network for a Special Needs Plan (SNP) and out-of-network care providers seen by SNP members routinely. </a:t>
            </a:r>
          </a:p>
          <a:p>
            <a:pPr marL="228600" marR="0" indent="182880" algn="l">
              <a:lnSpc>
                <a:spcPts val="2200"/>
              </a:lnSpc>
              <a:spcBef>
                <a:spcPts val="2105"/>
              </a:spcBef>
              <a:spcAft>
                <a:spcPts val="0"/>
              </a:spcAft>
              <a:buFont typeface="Arial"/>
              <a:buChar char="·"/>
            </a:pPr>
            <a:r>
              <a:rPr lang="en-US" sz="1750" spc="-20">
                <a:solidFill>
                  <a:srgbClr val="000000"/>
                </a:solidFill>
                <a:latin typeface="Arial" panose="02020603050405020304" pitchFamily="2"/>
              </a:rPr>
              <a:t>Today’s training will help you understand: </a:t>
            </a:r>
          </a:p>
          <a:p>
            <a:pPr marL="502920" marR="0" indent="18288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CMS requirements for the SNP MOC </a:t>
            </a:r>
          </a:p>
          <a:p>
            <a:pPr marL="502920" marR="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MOC key components </a:t>
            </a:r>
          </a:p>
          <a:p>
            <a:pPr marL="502920" marR="0" indent="182880" algn="l">
              <a:lnSpc>
                <a:spcPts val="2200"/>
              </a:lnSpc>
              <a:spcBef>
                <a:spcPts val="6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Your role in supporting the MOC </a:t>
            </a:r>
          </a:p>
          <a:p>
            <a:pPr marL="228600" marR="822960" indent="182880" algn="l">
              <a:lnSpc>
                <a:spcPts val="2200"/>
              </a:lnSpc>
              <a:spcBef>
                <a:spcPts val="2160"/>
              </a:spcBef>
              <a:spcAft>
                <a:spcPts val="886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Because the care coordination process described in the MOC can vary across insurers, you may be asked to complete multiple SNP MOC trainings.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46"/>
          <p:cNvSpPr>
            <a:spLocks noGrp="1"/>
          </p:cNvSpPr>
          <p:nvPr>
            <p:ph type="body" idx="10"/>
          </p:nvPr>
        </p:nvSpPr>
        <p:spPr>
          <a:xfrm>
            <a:off x="2853055" y="3121660"/>
            <a:ext cx="3437890" cy="8305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200"/>
              </a:lnSpc>
              <a:spcAft>
                <a:spcPts val="0"/>
              </a:spcAft>
            </a:pPr>
            <a:r>
              <a:rPr lang="en-US" sz="2800" b="1" spc="-40">
                <a:solidFill>
                  <a:srgbClr val="003CA0"/>
                </a:solidFill>
                <a:latin typeface="Arial" panose="02020603050405020304" pitchFamily="2"/>
              </a:rPr>
              <a:t>Special Needs Plans </a:t>
            </a:r>
          </a:p>
          <a:p>
            <a:pPr marL="0" marR="0" indent="0" algn="ctr">
              <a:lnSpc>
                <a:spcPts val="3200"/>
              </a:lnSpc>
              <a:spcBef>
                <a:spcPts val="195"/>
              </a:spcBef>
              <a:spcAft>
                <a:spcPts val="0"/>
              </a:spcAft>
            </a:pPr>
            <a:r>
              <a:rPr lang="en-US" sz="2800" b="1" spc="-40">
                <a:solidFill>
                  <a:srgbClr val="003CA0"/>
                </a:solidFill>
                <a:latin typeface="Arial" panose="02020603050405020304" pitchFamily="2"/>
              </a:rPr>
              <a:t>(SNPs)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Placeholder 49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idx="10"/>
          </p:nvPr>
        </p:nvSpPr>
        <p:spPr>
          <a:xfrm>
            <a:off x="737870" y="0"/>
            <a:ext cx="20574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/>
          <a:lstStyle/>
          <a:p>
            <a:pPr marL="0" marR="0" indent="0" algn="l">
              <a:lnSpc>
                <a:spcPts val="2700"/>
              </a:lnSpc>
              <a:spcAft>
                <a:spcPts val="1310"/>
              </a:spcAft>
            </a:pPr>
            <a:r>
              <a:rPr lang="en-US" sz="2400" b="1" spc="-50">
                <a:solidFill>
                  <a:srgbClr val="003CA0"/>
                </a:solidFill>
                <a:latin typeface="Arial" panose="02020603050405020304" pitchFamily="2"/>
              </a:rPr>
              <a:t>SNP Overview </a:t>
            </a:r>
          </a:p>
        </p:txBody>
      </p:sp>
      <p:sp>
        <p:nvSpPr>
          <p:cNvPr id="52" name="Text Placeholder 51"/>
          <p:cNvSpPr>
            <a:spLocks noGrp="1"/>
          </p:cNvSpPr>
          <p:nvPr>
            <p:ph type="body" idx="10"/>
          </p:nvPr>
        </p:nvSpPr>
        <p:spPr>
          <a:xfrm>
            <a:off x="676910" y="1310640"/>
            <a:ext cx="8229600" cy="48190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274320" marR="502920" indent="182880" algn="l">
              <a:lnSpc>
                <a:spcPts val="28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SNPs are Medicare Advantage coordinated care plans that are required to have a MOC. </a:t>
            </a:r>
          </a:p>
          <a:p>
            <a:pPr marL="274320" marR="0" indent="182880" algn="l">
              <a:lnSpc>
                <a:spcPts val="2200"/>
              </a:lnSpc>
              <a:spcBef>
                <a:spcPts val="16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SNPs help </a:t>
            </a: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identify and address members’ unique </a:t>
            </a: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health care needs. </a:t>
            </a:r>
          </a:p>
          <a:p>
            <a:pPr marL="274320" marR="0" indent="182880" algn="l">
              <a:lnSpc>
                <a:spcPts val="2200"/>
              </a:lnSpc>
              <a:spcBef>
                <a:spcPts val="161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SNPs can help improve care continuity and coordination. </a:t>
            </a:r>
          </a:p>
          <a:p>
            <a:pPr marL="274320" marR="0" indent="182880" algn="l">
              <a:lnSpc>
                <a:spcPts val="2200"/>
              </a:lnSpc>
              <a:spcBef>
                <a:spcPts val="16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60">
                <a:solidFill>
                  <a:srgbClr val="000000"/>
                </a:solidFill>
                <a:latin typeface="Arial" panose="02020603050405020304" pitchFamily="2"/>
              </a:rPr>
              <a:t>A SNP can be a: </a:t>
            </a:r>
          </a:p>
          <a:p>
            <a:pPr marL="548640" marR="0" indent="182880" algn="l">
              <a:lnSpc>
                <a:spcPts val="2200"/>
              </a:lnSpc>
              <a:spcBef>
                <a:spcPts val="9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Health maintenance organization (HMO) </a:t>
            </a:r>
          </a:p>
          <a:p>
            <a:pPr marL="548640" marR="0" indent="182880" algn="l">
              <a:lnSpc>
                <a:spcPts val="2200"/>
              </a:lnSpc>
              <a:spcBef>
                <a:spcPts val="54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HMO point of service (HMO-POS) </a:t>
            </a:r>
          </a:p>
          <a:p>
            <a:pPr marL="548640" marR="0" indent="182880" algn="l">
              <a:lnSpc>
                <a:spcPts val="2200"/>
              </a:lnSpc>
              <a:spcBef>
                <a:spcPts val="540"/>
              </a:spcBef>
              <a:spcAft>
                <a:spcPts val="12005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Local or regional preferred provider organization (PPO or RPPO)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62" name="Text Placeholder 61"/>
          <p:cNvSpPr>
            <a:spLocks noGrp="1"/>
          </p:cNvSpPr>
          <p:nvPr>
            <p:ph type="body" idx="10"/>
          </p:nvPr>
        </p:nvSpPr>
        <p:spPr>
          <a:xfrm>
            <a:off x="737870" y="0"/>
            <a:ext cx="28575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/>
          <a:lstStyle/>
          <a:p>
            <a:pPr marL="0" marR="0" indent="0" algn="l">
              <a:lnSpc>
                <a:spcPts val="2700"/>
              </a:lnSpc>
              <a:spcAft>
                <a:spcPts val="1310"/>
              </a:spcAft>
            </a:pPr>
            <a:r>
              <a:rPr lang="en-US" sz="2400" b="1" spc="-40">
                <a:solidFill>
                  <a:srgbClr val="003CA0"/>
                </a:solidFill>
                <a:latin typeface="Arial" panose="02020603050405020304" pitchFamily="2"/>
              </a:rPr>
              <a:t>SNP Care Providers </a:t>
            </a:r>
          </a:p>
        </p:txBody>
      </p:sp>
      <p:sp>
        <p:nvSpPr>
          <p:cNvPr id="63" name="Text Placeholder 62"/>
          <p:cNvSpPr>
            <a:spLocks noGrp="1"/>
          </p:cNvSpPr>
          <p:nvPr>
            <p:ph type="body" idx="10"/>
          </p:nvPr>
        </p:nvSpPr>
        <p:spPr>
          <a:xfrm>
            <a:off x="890270" y="1217930"/>
            <a:ext cx="4572000" cy="49936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6680" rIns="0" bIns="0" anchor="t"/>
          <a:lstStyle/>
          <a:p>
            <a:pPr marL="182880" marR="91440" indent="18288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SNP care providers are contracted to offer health care services to SNP members. </a:t>
            </a:r>
          </a:p>
          <a:p>
            <a:pPr marL="182880" marR="365760" indent="182880" algn="l">
              <a:lnSpc>
                <a:spcPts val="2200"/>
              </a:lnSpc>
              <a:spcBef>
                <a:spcPts val="600"/>
              </a:spcBef>
              <a:spcAft>
                <a:spcPts val="24895"/>
              </a:spcAft>
              <a:buFont typeface="Arial"/>
              <a:buChar char="·"/>
            </a:pP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We notify care providers about our SNP MOC training through emails, online notifications, our </a:t>
            </a:r>
            <a:r>
              <a:rPr lang="en-US" sz="1800" i="1" spc="-40">
                <a:solidFill>
                  <a:srgbClr val="000000"/>
                </a:solidFill>
                <a:latin typeface="Arial" panose="02020603050405020304" pitchFamily="2"/>
              </a:rPr>
              <a:t>Network Bulletin </a:t>
            </a: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newsletter and other messages</a:t>
            </a:r>
            <a:r>
              <a:rPr lang="en-US" sz="1400" spc="-50">
                <a:solidFill>
                  <a:srgbClr val="000000"/>
                </a:solidFill>
                <a:latin typeface="Arial" panose="02020603050405020304" pitchFamily="2"/>
              </a:rPr>
              <a:t>. 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idx="10"/>
          </p:nvPr>
        </p:nvSpPr>
        <p:spPr>
          <a:xfrm>
            <a:off x="725170" y="6211570"/>
            <a:ext cx="5727700" cy="6464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just">
              <a:lnSpc>
                <a:spcPts val="900"/>
              </a:lnSpc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anose="02020603050405020304" pitchFamily="2"/>
              </a:rPr>
              <a:t>© 2019 United HealthCare Services, Inc. Proprietary information of UnitedHealth Group. Do not distribute or reproduce without express permission of UnitedHealth Group. </a:t>
            </a:r>
          </a:p>
          <a:p>
            <a:pPr marL="0" marR="0" indent="0" algn="l">
              <a:lnSpc>
                <a:spcPts val="900"/>
              </a:lnSpc>
              <a:spcBef>
                <a:spcPts val="1220"/>
              </a:spcBef>
              <a:spcAft>
                <a:spcPts val="1175"/>
              </a:spcAft>
            </a:pPr>
            <a:r>
              <a:rPr lang="en-US" sz="800" spc="0">
                <a:solidFill>
                  <a:srgbClr val="484D4D"/>
                </a:solidFill>
                <a:latin typeface="Arial" panose="02020603050405020304" pitchFamily="2"/>
              </a:rPr>
              <a:t>Doc#: PCA-1-013512-01152019_02192019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Placeholder 66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idx="10"/>
          </p:nvPr>
        </p:nvSpPr>
        <p:spPr>
          <a:xfrm>
            <a:off x="762000" y="0"/>
            <a:ext cx="36576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4660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1385"/>
              </a:spcAft>
            </a:pPr>
            <a:r>
              <a:rPr lang="en-US" sz="2400" b="1" spc="60">
                <a:solidFill>
                  <a:srgbClr val="043C9C"/>
                </a:solidFill>
                <a:latin typeface="Arial" panose="02020603050405020304" pitchFamily="2"/>
              </a:rPr>
              <a:t>Who are SNP Members?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 Placeholder 78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80" name="Text Placeholder 79"/>
          <p:cNvSpPr>
            <a:spLocks noGrp="1"/>
          </p:cNvSpPr>
          <p:nvPr>
            <p:ph type="body" idx="10"/>
          </p:nvPr>
        </p:nvSpPr>
        <p:spPr>
          <a:xfrm>
            <a:off x="737870" y="0"/>
            <a:ext cx="33020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/>
          <a:lstStyle/>
          <a:p>
            <a:pPr marL="0" marR="0" indent="0" algn="l">
              <a:lnSpc>
                <a:spcPts val="2800"/>
              </a:lnSpc>
              <a:spcAft>
                <a:spcPts val="1285"/>
              </a:spcAft>
            </a:pPr>
            <a:r>
              <a:rPr lang="en-US" sz="2400" b="1" spc="-35">
                <a:solidFill>
                  <a:srgbClr val="003CA0"/>
                </a:solidFill>
                <a:latin typeface="Arial" panose="02020603050405020304" pitchFamily="2"/>
              </a:rPr>
              <a:t>SNP Member Eligibility </a:t>
            </a:r>
          </a:p>
        </p:txBody>
      </p:sp>
      <p:sp>
        <p:nvSpPr>
          <p:cNvPr id="81" name="Text Placeholder 80"/>
          <p:cNvSpPr>
            <a:spLocks noGrp="1"/>
          </p:cNvSpPr>
          <p:nvPr>
            <p:ph type="body" idx="10"/>
          </p:nvPr>
        </p:nvSpPr>
        <p:spPr>
          <a:xfrm>
            <a:off x="591185" y="1249680"/>
            <a:ext cx="8400415" cy="4879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716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Members must qualify for one of the following Medicare Advantage SNPs: </a:t>
            </a:r>
          </a:p>
          <a:p>
            <a:pPr marL="320040" marR="0" indent="18288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30">
                <a:solidFill>
                  <a:srgbClr val="31A2DF"/>
                </a:solidFill>
                <a:latin typeface="Arial" panose="02020603050405020304" pitchFamily="2"/>
              </a:rPr>
              <a:t>Dual SNPs (DSNPs):</a:t>
            </a: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 Members are eligible for both Medicare and Medicaid. </a:t>
            </a:r>
          </a:p>
          <a:p>
            <a:pPr marL="320040" marR="457200" indent="182880" algn="l">
              <a:lnSpc>
                <a:spcPts val="2200"/>
              </a:lnSpc>
              <a:spcBef>
                <a:spcPts val="59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55">
                <a:solidFill>
                  <a:srgbClr val="31A2DF"/>
                </a:solidFill>
                <a:latin typeface="Arial" panose="02020603050405020304" pitchFamily="2"/>
              </a:rPr>
              <a:t>Fully Integrated Dual Eligible (FIDE) SNP:</a:t>
            </a:r>
            <a:r>
              <a:rPr lang="en-US" sz="1800" spc="-55">
                <a:solidFill>
                  <a:srgbClr val="000000"/>
                </a:solidFill>
                <a:latin typeface="Arial" panose="02020603050405020304" pitchFamily="2"/>
              </a:rPr>
              <a:t> This DSNP provides members with access to Medicare and Medicaid benefits managed under one health plan. </a:t>
            </a:r>
          </a:p>
          <a:p>
            <a:pPr marL="320040" marR="22860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Institutional SNPs (ISNPs):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Members have an actual or expected stay of 90 days or longer in a nursing facility or skilled nursing facility. </a:t>
            </a:r>
          </a:p>
          <a:p>
            <a:pPr marL="320040" marR="22860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35">
                <a:solidFill>
                  <a:srgbClr val="31A2DF"/>
                </a:solidFill>
                <a:latin typeface="Arial" panose="02020603050405020304" pitchFamily="2"/>
              </a:rPr>
              <a:t>Institutional Equivalent SNPs (IESNPs):</a:t>
            </a: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 These members live in an assisted living facility or community and require an institutional level of care. </a:t>
            </a:r>
          </a:p>
          <a:p>
            <a:pPr marL="320040" marR="685800" indent="182880" algn="l">
              <a:lnSpc>
                <a:spcPts val="2200"/>
              </a:lnSpc>
              <a:spcBef>
                <a:spcPts val="600"/>
              </a:spcBef>
              <a:spcAft>
                <a:spcPts val="11780"/>
              </a:spcAft>
              <a:buFont typeface="Arial"/>
              <a:buChar char="·"/>
            </a:pP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Chronic Special Needs Plan (CSNP)</a:t>
            </a:r>
            <a:r>
              <a:rPr lang="en-US" sz="1800" b="1" i="1" spc="0">
                <a:solidFill>
                  <a:srgbClr val="31A2DF"/>
                </a:solidFill>
                <a:latin typeface="Arial" panose="02020603050405020304" pitchFamily="2"/>
              </a:rPr>
              <a:t>: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Members have specific severe or disabling chronic conditions specified by CMS.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Placeholder 87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89" name="Text Placeholder 88"/>
          <p:cNvSpPr>
            <a:spLocks noGrp="1"/>
          </p:cNvSpPr>
          <p:nvPr>
            <p:ph type="body" idx="10"/>
          </p:nvPr>
        </p:nvSpPr>
        <p:spPr>
          <a:xfrm>
            <a:off x="740410" y="0"/>
            <a:ext cx="28067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1300"/>
              </a:spcAft>
            </a:pPr>
            <a:r>
              <a:rPr lang="en-US" sz="2400" b="1" spc="10">
                <a:solidFill>
                  <a:srgbClr val="003CA0"/>
                </a:solidFill>
                <a:latin typeface="Arial" panose="02020603050405020304" pitchFamily="2"/>
              </a:rPr>
              <a:t>Chronic Conditions </a:t>
            </a:r>
          </a:p>
        </p:txBody>
      </p:sp>
      <p:sp>
        <p:nvSpPr>
          <p:cNvPr id="90" name="Text Placeholder 89"/>
          <p:cNvSpPr>
            <a:spLocks noGrp="1"/>
          </p:cNvSpPr>
          <p:nvPr>
            <p:ph type="body" idx="10"/>
          </p:nvPr>
        </p:nvSpPr>
        <p:spPr>
          <a:xfrm>
            <a:off x="324485" y="1256030"/>
            <a:ext cx="8400415" cy="7766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731520" marR="548640" indent="137160" algn="l">
              <a:lnSpc>
                <a:spcPts val="2200"/>
              </a:lnSpc>
              <a:spcAft>
                <a:spcPts val="143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CSNPs can enroll members who have one of the following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15 chronic conditions</a:t>
            </a:r>
            <a:r>
              <a:rPr lang="en-US" sz="1800" spc="0">
                <a:solidFill>
                  <a:srgbClr val="31A2DF"/>
                </a:solidFill>
                <a:latin typeface="Arial" panose="02020603050405020304" pitchFamily="2"/>
              </a:rPr>
              <a:t>: </a:t>
            </a:r>
          </a:p>
        </p:txBody>
      </p:sp>
      <p:sp>
        <p:nvSpPr>
          <p:cNvPr id="91" name="Text Placeholder 90"/>
          <p:cNvSpPr>
            <a:spLocks noGrp="1"/>
          </p:cNvSpPr>
          <p:nvPr>
            <p:ph type="body" idx="10"/>
          </p:nvPr>
        </p:nvSpPr>
        <p:spPr>
          <a:xfrm>
            <a:off x="1307465" y="2032635"/>
            <a:ext cx="3389630" cy="24345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3185" rIns="0" bIns="0" anchor="t"/>
          <a:lstStyle/>
          <a:p>
            <a:pPr marL="182880" marR="0" indent="182880" algn="l">
              <a:lnSpc>
                <a:spcPts val="1900"/>
              </a:lnSpc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Alcohol and drug dependence </a:t>
            </a:r>
          </a:p>
          <a:p>
            <a:pPr marL="182880" marR="0" indent="182880" algn="l">
              <a:lnSpc>
                <a:spcPts val="1900"/>
              </a:lnSpc>
              <a:spcBef>
                <a:spcPts val="38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Autoimmune disorders </a:t>
            </a:r>
          </a:p>
          <a:p>
            <a:pPr marL="182880" marR="0" indent="182880" algn="l">
              <a:lnSpc>
                <a:spcPts val="1900"/>
              </a:lnSpc>
              <a:spcBef>
                <a:spcPts val="410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Cancer </a:t>
            </a:r>
          </a:p>
          <a:p>
            <a:pPr marL="182880" marR="0" indent="182880" algn="l">
              <a:lnSpc>
                <a:spcPts val="1900"/>
              </a:lnSpc>
              <a:spcBef>
                <a:spcPts val="40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-5">
                <a:solidFill>
                  <a:srgbClr val="000000"/>
                </a:solidFill>
                <a:latin typeface="Arial" panose="02020603050405020304" pitchFamily="2"/>
              </a:rPr>
              <a:t>Cardiovascular disorders </a:t>
            </a:r>
          </a:p>
          <a:p>
            <a:pPr marL="182880" marR="0" indent="182880" algn="l">
              <a:lnSpc>
                <a:spcPts val="1900"/>
              </a:lnSpc>
              <a:spcBef>
                <a:spcPts val="38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Chronic and disabling mental health conditions </a:t>
            </a:r>
          </a:p>
          <a:p>
            <a:pPr marL="182880" marR="0" indent="182880" algn="l">
              <a:lnSpc>
                <a:spcPts val="1900"/>
              </a:lnSpc>
              <a:spcBef>
                <a:spcPts val="410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Chronic heart failure </a:t>
            </a:r>
          </a:p>
          <a:p>
            <a:pPr marL="182880" marR="0" indent="182880" algn="l">
              <a:lnSpc>
                <a:spcPts val="1900"/>
              </a:lnSpc>
              <a:spcBef>
                <a:spcPts val="405"/>
              </a:spcBef>
              <a:spcAft>
                <a:spcPts val="715"/>
              </a:spcAft>
              <a:buFont typeface="Arial"/>
              <a:buChar char="·"/>
            </a:pPr>
            <a:r>
              <a:rPr lang="en-US" sz="1600" spc="-5">
                <a:solidFill>
                  <a:srgbClr val="000000"/>
                </a:solidFill>
                <a:latin typeface="Arial" panose="02020603050405020304" pitchFamily="2"/>
              </a:rPr>
              <a:t>Chronic lung disorders  </a:t>
            </a:r>
          </a:p>
        </p:txBody>
      </p:sp>
      <p:sp>
        <p:nvSpPr>
          <p:cNvPr id="92" name="Text Placeholder 91"/>
          <p:cNvSpPr>
            <a:spLocks noGrp="1"/>
          </p:cNvSpPr>
          <p:nvPr>
            <p:ph type="body" idx="10"/>
          </p:nvPr>
        </p:nvSpPr>
        <p:spPr>
          <a:xfrm>
            <a:off x="5013960" y="2032635"/>
            <a:ext cx="3389630" cy="26574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5880" rIns="0" bIns="0" anchor="t"/>
          <a:lstStyle/>
          <a:p>
            <a:pPr marL="274320" marR="0" indent="182880" algn="l">
              <a:lnSpc>
                <a:spcPts val="1900"/>
              </a:lnSpc>
              <a:spcAft>
                <a:spcPts val="0"/>
              </a:spcAft>
              <a:buFont typeface="Arial"/>
              <a:buChar char="·"/>
            </a:pPr>
            <a:r>
              <a:rPr lang="en-US" sz="1600" spc="-5">
                <a:solidFill>
                  <a:srgbClr val="000000"/>
                </a:solidFill>
                <a:latin typeface="Arial" panose="02020603050405020304" pitchFamily="2"/>
              </a:rPr>
              <a:t>Dementia </a:t>
            </a:r>
          </a:p>
          <a:p>
            <a:pPr marL="274320" marR="0" indent="182880" algn="l">
              <a:lnSpc>
                <a:spcPts val="1900"/>
              </a:lnSpc>
              <a:spcBef>
                <a:spcPts val="38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-5">
                <a:solidFill>
                  <a:srgbClr val="000000"/>
                </a:solidFill>
                <a:latin typeface="Arial" panose="02020603050405020304" pitchFamily="2"/>
              </a:rPr>
              <a:t>Diabetes </a:t>
            </a:r>
          </a:p>
          <a:p>
            <a:pPr marL="274320" marR="0" indent="182880" algn="l">
              <a:lnSpc>
                <a:spcPts val="1900"/>
              </a:lnSpc>
              <a:spcBef>
                <a:spcPts val="410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End-stage liver disease </a:t>
            </a:r>
          </a:p>
          <a:p>
            <a:pPr marL="274320" marR="0" indent="182880" algn="l">
              <a:lnSpc>
                <a:spcPts val="1900"/>
              </a:lnSpc>
              <a:spcBef>
                <a:spcPts val="40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End-stage renal disease requiring any mode of dialysis </a:t>
            </a:r>
          </a:p>
          <a:p>
            <a:pPr marL="274320" marR="0" indent="182880" algn="l">
              <a:lnSpc>
                <a:spcPts val="1900"/>
              </a:lnSpc>
              <a:spcBef>
                <a:spcPts val="38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-10">
                <a:solidFill>
                  <a:srgbClr val="000000"/>
                </a:solidFill>
                <a:latin typeface="Arial" panose="02020603050405020304" pitchFamily="2"/>
              </a:rPr>
              <a:t>HIV/AIDS </a:t>
            </a:r>
          </a:p>
          <a:p>
            <a:pPr marL="274320" marR="0" indent="182880" algn="l">
              <a:lnSpc>
                <a:spcPts val="1900"/>
              </a:lnSpc>
              <a:spcBef>
                <a:spcPts val="410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Neurological disorders </a:t>
            </a:r>
          </a:p>
          <a:p>
            <a:pPr marL="274320" marR="0" indent="182880" algn="l">
              <a:lnSpc>
                <a:spcPts val="1900"/>
              </a:lnSpc>
              <a:spcBef>
                <a:spcPts val="405"/>
              </a:spcBef>
              <a:spcAft>
                <a:spcPts val="0"/>
              </a:spcAft>
              <a:buFont typeface="Arial"/>
              <a:buChar char="·"/>
            </a:pPr>
            <a:r>
              <a:rPr lang="en-US" sz="1600" spc="0">
                <a:solidFill>
                  <a:srgbClr val="000000"/>
                </a:solidFill>
                <a:latin typeface="Arial" panose="02020603050405020304" pitchFamily="2"/>
              </a:rPr>
              <a:t>Severe hematological disorders </a:t>
            </a:r>
          </a:p>
          <a:p>
            <a:pPr marL="274320" marR="0" indent="182880" algn="l">
              <a:lnSpc>
                <a:spcPts val="1900"/>
              </a:lnSpc>
              <a:spcBef>
                <a:spcPts val="385"/>
              </a:spcBef>
              <a:spcAft>
                <a:spcPts val="350"/>
              </a:spcAft>
              <a:buFont typeface="Arial"/>
              <a:buChar char="·"/>
            </a:pPr>
            <a:r>
              <a:rPr lang="en-US" sz="1600" spc="-10">
                <a:solidFill>
                  <a:srgbClr val="000000"/>
                </a:solidFill>
                <a:latin typeface="Arial" panose="02020603050405020304" pitchFamily="2"/>
              </a:rPr>
              <a:t>Stroke </a:t>
            </a:r>
          </a:p>
        </p:txBody>
      </p:sp>
      <p:sp>
        <p:nvSpPr>
          <p:cNvPr id="93" name="Text Placeholder 92"/>
          <p:cNvSpPr>
            <a:spLocks noGrp="1"/>
          </p:cNvSpPr>
          <p:nvPr>
            <p:ph type="body" idx="10"/>
          </p:nvPr>
        </p:nvSpPr>
        <p:spPr>
          <a:xfrm>
            <a:off x="591185" y="4690110"/>
            <a:ext cx="8400415" cy="14395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3190" rIns="0" bIns="0" anchor="t"/>
          <a:lstStyle/>
          <a:p>
            <a:pPr marL="320040" marR="0" indent="182880" algn="l">
              <a:lnSpc>
                <a:spcPts val="2200"/>
              </a:lnSpc>
              <a:spcAft>
                <a:spcPts val="8105"/>
              </a:spcAft>
              <a:buFont typeface="Arial"/>
              <a:buChar char="·"/>
            </a:pPr>
            <a:r>
              <a:rPr lang="en-US" sz="1800" spc="-20">
                <a:solidFill>
                  <a:srgbClr val="000000"/>
                </a:solidFill>
                <a:latin typeface="Arial" panose="02020603050405020304" pitchFamily="2"/>
              </a:rPr>
              <a:t>UnitedHealthcare </a:t>
            </a:r>
            <a:r>
              <a:rPr lang="en-US" sz="1750" spc="-20">
                <a:solidFill>
                  <a:srgbClr val="000000"/>
                </a:solidFill>
                <a:latin typeface="Arial" panose="02020603050405020304" pitchFamily="2"/>
              </a:rPr>
              <a:t>doesn’t currently offer plans for all 15 conditions.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 Placeholder 101"/>
          <p:cNvSpPr>
            <a:spLocks noGrp="1"/>
          </p:cNvSpPr>
          <p:nvPr>
            <p:ph type="body" idx="10"/>
          </p:nvPr>
        </p:nvSpPr>
        <p:spPr>
          <a:xfrm>
            <a:off x="3420110" y="2941955"/>
            <a:ext cx="2319020" cy="4019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100"/>
              </a:lnSpc>
              <a:spcAft>
                <a:spcPts val="0"/>
              </a:spcAft>
            </a:pPr>
            <a:r>
              <a:rPr lang="en-US" sz="2800" b="1" spc="-70">
                <a:solidFill>
                  <a:srgbClr val="003CA0"/>
                </a:solidFill>
                <a:latin typeface="Arial" panose="02020603050405020304" pitchFamily="2"/>
              </a:rPr>
              <a:t>Model of Care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8" r:id="rId16"/>
    <p:sldLayoutId id="2147483669" r:id="rId17"/>
    <p:sldLayoutId id="2147483670" r:id="rId18"/>
    <p:sldLayoutId id="2147483671" r:id="rId19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7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734695" y="0"/>
            <a:ext cx="6870700" cy="5715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72995" rIns="0" bIns="0" anchor="t"/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en-US" sz="3600" b="1" spc="-15">
                <a:solidFill>
                  <a:srgbClr val="FFFFFF"/>
                </a:solidFill>
                <a:latin typeface="Arial" panose="02020603050405020304" pitchFamily="2"/>
              </a:rPr>
              <a:t>Special Needs Plan </a:t>
            </a:r>
          </a:p>
          <a:p>
            <a:pPr marL="0" marR="0" indent="0" algn="l">
              <a:lnSpc>
                <a:spcPts val="4000"/>
              </a:lnSpc>
              <a:spcBef>
                <a:spcPts val="0"/>
              </a:spcBef>
              <a:spcAft>
                <a:spcPts val="18365"/>
              </a:spcAft>
            </a:pPr>
            <a:r>
              <a:rPr lang="en-US" sz="3600" b="1" spc="-40">
                <a:solidFill>
                  <a:srgbClr val="FFFFFF"/>
                </a:solidFill>
                <a:latin typeface="Arial" panose="02020603050405020304" pitchFamily="2"/>
              </a:rPr>
              <a:t>Model of Care Provider Training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 Placeholder 104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1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06" name="Text Placeholder 105"/>
          <p:cNvSpPr>
            <a:spLocks noGrp="1"/>
          </p:cNvSpPr>
          <p:nvPr>
            <p:ph type="body" idx="10"/>
          </p:nvPr>
        </p:nvSpPr>
        <p:spPr>
          <a:xfrm>
            <a:off x="749935" y="0"/>
            <a:ext cx="19812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1300"/>
              </a:spcAft>
            </a:pPr>
            <a:r>
              <a:rPr lang="en-US" sz="2400" b="1" spc="-15">
                <a:solidFill>
                  <a:srgbClr val="003CA0"/>
                </a:solidFill>
                <a:latin typeface="Arial" panose="02020603050405020304" pitchFamily="2"/>
              </a:rPr>
              <a:t>Model of Care </a:t>
            </a:r>
          </a:p>
        </p:txBody>
      </p:sp>
      <p:sp>
        <p:nvSpPr>
          <p:cNvPr id="107" name="Text Placeholder 106"/>
          <p:cNvSpPr>
            <a:spLocks noGrp="1"/>
          </p:cNvSpPr>
          <p:nvPr>
            <p:ph type="body" idx="10"/>
          </p:nvPr>
        </p:nvSpPr>
        <p:spPr>
          <a:xfrm>
            <a:off x="591185" y="1122045"/>
            <a:ext cx="8400415" cy="5007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6680" rIns="0" bIns="0" anchor="t"/>
          <a:lstStyle/>
          <a:p>
            <a:pPr marL="548640" marR="0" algn="l">
              <a:lnSpc>
                <a:spcPts val="2200"/>
              </a:lnSpc>
              <a:spcAft>
                <a:spcPts val="0"/>
              </a:spcAft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CMS requires all SNPs to have a MOC. </a:t>
            </a:r>
          </a:p>
          <a:p>
            <a:pPr marL="548640" marR="1508760" algn="l">
              <a:lnSpc>
                <a:spcPts val="2200"/>
              </a:lnSpc>
              <a:spcBef>
                <a:spcPts val="625"/>
              </a:spcBef>
              <a:spcAft>
                <a:spcPts val="0"/>
              </a:spcAft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The MOC describes</a:t>
            </a:r>
            <a:r>
              <a:rPr lang="en-US" sz="1800" b="1" spc="0" dirty="0">
                <a:solidFill>
                  <a:srgbClr val="31A2DF"/>
                </a:solidFill>
                <a:latin typeface="Arial" panose="02020603050405020304" pitchFamily="2"/>
              </a:rPr>
              <a:t> the structure for care management and coordination. </a:t>
            </a:r>
          </a:p>
          <a:p>
            <a:pPr marL="548640" marR="0" indent="182880" algn="l">
              <a:lnSpc>
                <a:spcPts val="2200"/>
              </a:lnSpc>
              <a:spcBef>
                <a:spcPts val="54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5" dirty="0">
                <a:solidFill>
                  <a:srgbClr val="31A2DF"/>
                </a:solidFill>
                <a:latin typeface="Arial" panose="02020603050405020304" pitchFamily="2"/>
              </a:rPr>
              <a:t>The MOC includes four elements: </a:t>
            </a:r>
          </a:p>
          <a:p>
            <a:pPr marL="822960" marR="0" indent="182880" algn="l">
              <a:lnSpc>
                <a:spcPts val="2200"/>
              </a:lnSpc>
              <a:spcBef>
                <a:spcPts val="49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SNP population description </a:t>
            </a:r>
          </a:p>
          <a:p>
            <a:pPr marL="822960" marR="0" indent="182880" algn="l">
              <a:lnSpc>
                <a:spcPts val="2200"/>
              </a:lnSpc>
              <a:spcBef>
                <a:spcPts val="54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Care coordination elements </a:t>
            </a:r>
          </a:p>
          <a:p>
            <a:pPr marL="822960" marR="0" indent="182880" algn="l">
              <a:lnSpc>
                <a:spcPts val="2200"/>
              </a:lnSpc>
              <a:spcBef>
                <a:spcPts val="57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Care provider network overview </a:t>
            </a:r>
          </a:p>
          <a:p>
            <a:pPr marL="822960" marR="0" indent="182880" algn="l">
              <a:lnSpc>
                <a:spcPts val="2200"/>
              </a:lnSpc>
              <a:spcBef>
                <a:spcPts val="545"/>
              </a:spcBef>
              <a:spcAft>
                <a:spcPts val="17605"/>
              </a:spcAft>
              <a:buFont typeface="Arial"/>
              <a:buChar char="·"/>
            </a:pP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Quality measurement and performance improvement </a:t>
            </a:r>
          </a:p>
        </p:txBody>
      </p:sp>
      <p:graphicFrame>
        <p:nvGraphicFramePr>
          <p:cNvPr id="110" name="table 110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 Placeholder 11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20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15" name="Text Placeholder 114"/>
          <p:cNvSpPr>
            <a:spLocks noGrp="1"/>
          </p:cNvSpPr>
          <p:nvPr>
            <p:ph type="body" idx="10"/>
          </p:nvPr>
        </p:nvSpPr>
        <p:spPr>
          <a:xfrm>
            <a:off x="755650" y="0"/>
            <a:ext cx="27432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1010" rIns="0" bIns="0" anchor="t"/>
          <a:lstStyle/>
          <a:p>
            <a:pPr marL="0" marR="0" indent="0" algn="l">
              <a:lnSpc>
                <a:spcPts val="2700"/>
              </a:lnSpc>
              <a:spcAft>
                <a:spcPts val="1335"/>
              </a:spcAft>
            </a:pPr>
            <a:r>
              <a:rPr lang="en-US" sz="2400" b="1" spc="-10">
                <a:solidFill>
                  <a:srgbClr val="003CA0"/>
                </a:solidFill>
                <a:latin typeface="Arial" panose="02020603050405020304" pitchFamily="2"/>
              </a:rPr>
              <a:t>Care Coordination </a:t>
            </a:r>
          </a:p>
        </p:txBody>
      </p:sp>
      <p:sp>
        <p:nvSpPr>
          <p:cNvPr id="116" name="Text Placeholder 115"/>
          <p:cNvSpPr>
            <a:spLocks noGrp="1"/>
          </p:cNvSpPr>
          <p:nvPr>
            <p:ph type="body" idx="10"/>
          </p:nvPr>
        </p:nvSpPr>
        <p:spPr>
          <a:xfrm>
            <a:off x="591185" y="1136650"/>
            <a:ext cx="8400415" cy="49930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2004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The MOC describes the essential components of care coordination: </a:t>
            </a:r>
          </a:p>
          <a:p>
            <a:pPr marL="502920" marR="0" indent="18288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Structure and oversight </a:t>
            </a:r>
          </a:p>
          <a:p>
            <a:pPr marL="502920" marR="0" indent="18288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Administration of the health risk assessment tool (HRAT) </a:t>
            </a:r>
          </a:p>
          <a:p>
            <a:pPr marL="502920" marR="114300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The member’s 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individualized care plan (ICP), based on their HRAT results </a:t>
            </a:r>
          </a:p>
          <a:p>
            <a:pPr marL="502920" marR="0" indent="182880" algn="l">
              <a:lnSpc>
                <a:spcPts val="22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The interdisciplinary care team (ICT) </a:t>
            </a:r>
            <a:r>
              <a:rPr lang="en-US" sz="1750" spc="-25">
                <a:solidFill>
                  <a:srgbClr val="000000"/>
                </a:solidFill>
                <a:latin typeface="Arial" panose="02020603050405020304" pitchFamily="2"/>
              </a:rPr>
              <a:t>contributing to the member’s care </a:t>
            </a:r>
          </a:p>
          <a:p>
            <a:pPr marL="502920" marR="0" indent="182880" algn="l">
              <a:lnSpc>
                <a:spcPts val="2200"/>
              </a:lnSpc>
              <a:spcBef>
                <a:spcPts val="495"/>
              </a:spcBef>
              <a:spcAft>
                <a:spcPts val="21315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Transition protocols for members </a:t>
            </a:r>
          </a:p>
        </p:txBody>
      </p:sp>
      <p:graphicFrame>
        <p:nvGraphicFramePr>
          <p:cNvPr id="119" name="table 119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Placeholder 122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29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24" name="Text Placeholder 123"/>
          <p:cNvSpPr>
            <a:spLocks noGrp="1"/>
          </p:cNvSpPr>
          <p:nvPr>
            <p:ph type="body" idx="10"/>
          </p:nvPr>
        </p:nvSpPr>
        <p:spPr>
          <a:xfrm>
            <a:off x="749934" y="-1"/>
            <a:ext cx="7742901" cy="12007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3405" rIns="0" bIns="0" anchor="t"/>
          <a:lstStyle/>
          <a:p>
            <a:pPr marL="0" marR="0" indent="0" algn="l">
              <a:lnSpc>
                <a:spcPts val="2700"/>
              </a:lnSpc>
              <a:spcAft>
                <a:spcPts val="450"/>
              </a:spcAft>
            </a:pPr>
            <a:r>
              <a:rPr lang="en-US" sz="2400" b="1" spc="-85" dirty="0">
                <a:solidFill>
                  <a:srgbClr val="003CA0"/>
                </a:solidFill>
                <a:latin typeface="Arial" panose="02020603050405020304" pitchFamily="2"/>
              </a:rPr>
              <a:t>The HRAT </a:t>
            </a:r>
            <a:r>
              <a:rPr lang="en-US" sz="2000" b="1" spc="-85" dirty="0" smtClean="0">
                <a:solidFill>
                  <a:srgbClr val="003CA0"/>
                </a:solidFill>
                <a:latin typeface="Arial" panose="02020603050405020304" pitchFamily="2"/>
              </a:rPr>
              <a:t>(Health Risk Assessment Tool)</a:t>
            </a:r>
            <a:endParaRPr lang="en-US" sz="2000" b="1" spc="-85" dirty="0">
              <a:solidFill>
                <a:srgbClr val="003CA0"/>
              </a:solidFill>
              <a:latin typeface="Arial" panose="02020603050405020304" pitchFamily="2"/>
            </a:endParaRPr>
          </a:p>
        </p:txBody>
      </p:sp>
      <p:sp>
        <p:nvSpPr>
          <p:cNvPr id="125" name="Text Placeholder 124"/>
          <p:cNvSpPr>
            <a:spLocks noGrp="1"/>
          </p:cNvSpPr>
          <p:nvPr>
            <p:ph type="body" idx="10"/>
          </p:nvPr>
        </p:nvSpPr>
        <p:spPr>
          <a:xfrm>
            <a:off x="591185" y="1200785"/>
            <a:ext cx="8400415" cy="49288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115" rIns="0" bIns="0" anchor="t"/>
          <a:lstStyle/>
          <a:p>
            <a:pPr marL="457200" marR="0" indent="27432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The HRAT is a screening assessment tool used to identify: </a:t>
            </a:r>
          </a:p>
          <a:p>
            <a:pPr marL="640080" marR="0" indent="18288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Medical conditions </a:t>
            </a:r>
          </a:p>
          <a:p>
            <a:pPr marL="640080" marR="0" indent="182880" algn="l">
              <a:lnSpc>
                <a:spcPts val="22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Psychosocial and functional status </a:t>
            </a:r>
          </a:p>
          <a:p>
            <a:pPr marL="640080" marR="0" indent="182880" algn="l">
              <a:lnSpc>
                <a:spcPts val="2200"/>
              </a:lnSpc>
              <a:spcBef>
                <a:spcPts val="51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Cognitive ability and mental health </a:t>
            </a:r>
          </a:p>
          <a:p>
            <a:pPr marL="457200" marR="731520" indent="274320" algn="l">
              <a:lnSpc>
                <a:spcPts val="2200"/>
              </a:lnSpc>
              <a:spcBef>
                <a:spcPts val="64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An HRAT must be completed within</a:t>
            </a:r>
            <a:r>
              <a:rPr lang="en-US" sz="1800" b="1" spc="0" dirty="0">
                <a:solidFill>
                  <a:srgbClr val="31A2DF"/>
                </a:solidFill>
                <a:latin typeface="Arial" panose="02020603050405020304" pitchFamily="2"/>
              </a:rPr>
              <a:t> 90 days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 of member enrollment and within</a:t>
            </a:r>
            <a:r>
              <a:rPr lang="en-US" sz="1800" b="1" spc="0" dirty="0">
                <a:solidFill>
                  <a:srgbClr val="31A2DF"/>
                </a:solidFill>
                <a:latin typeface="Arial" panose="02020603050405020304" pitchFamily="2"/>
              </a:rPr>
              <a:t> 365 days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 from the previous assessment. </a:t>
            </a:r>
          </a:p>
          <a:p>
            <a:pPr marL="457200" marR="0" indent="274320" algn="l">
              <a:lnSpc>
                <a:spcPts val="2200"/>
              </a:lnSpc>
              <a:spcBef>
                <a:spcPts val="520"/>
              </a:spcBef>
              <a:spcAft>
                <a:spcPts val="2033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HRAT results are used to create or update the </a:t>
            </a:r>
            <a:r>
              <a:rPr lang="en-US" sz="1750" spc="-35" dirty="0">
                <a:solidFill>
                  <a:srgbClr val="000000"/>
                </a:solidFill>
                <a:latin typeface="Arial" panose="02020603050405020304" pitchFamily="2"/>
              </a:rPr>
              <a:t>member’s </a:t>
            </a: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ICP. </a:t>
            </a:r>
          </a:p>
        </p:txBody>
      </p:sp>
      <p:graphicFrame>
        <p:nvGraphicFramePr>
          <p:cNvPr id="128" name="table 128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 Placeholder 131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38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33" name="Text Placeholder 132"/>
          <p:cNvSpPr>
            <a:spLocks noGrp="1"/>
          </p:cNvSpPr>
          <p:nvPr>
            <p:ph type="body" idx="10"/>
          </p:nvPr>
        </p:nvSpPr>
        <p:spPr>
          <a:xfrm>
            <a:off x="761999" y="0"/>
            <a:ext cx="7606145" cy="10541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4035" rIns="0" bIns="0" anchor="t"/>
          <a:lstStyle/>
          <a:p>
            <a:pPr marL="0" marR="0" indent="0" algn="l">
              <a:lnSpc>
                <a:spcPts val="2700"/>
              </a:lnSpc>
              <a:spcAft>
                <a:spcPts val="760"/>
              </a:spcAft>
            </a:pPr>
            <a:r>
              <a:rPr lang="en-US" sz="2400" b="1" spc="-225" dirty="0" smtClean="0">
                <a:solidFill>
                  <a:srgbClr val="003CA0"/>
                </a:solidFill>
                <a:latin typeface="Arial" panose="02020603050405020304" pitchFamily="2"/>
              </a:rPr>
              <a:t>ICP </a:t>
            </a:r>
            <a:r>
              <a:rPr lang="en-US" sz="2200" b="1" spc="-225" dirty="0" smtClean="0">
                <a:solidFill>
                  <a:srgbClr val="003CA0"/>
                </a:solidFill>
                <a:latin typeface="Arial" panose="02020603050405020304" pitchFamily="2"/>
              </a:rPr>
              <a:t>(Individual Care Plan) </a:t>
            </a:r>
            <a:endParaRPr lang="en-US" sz="2200" b="1" spc="-225" dirty="0">
              <a:solidFill>
                <a:srgbClr val="003CA0"/>
              </a:solidFill>
              <a:latin typeface="Arial" panose="02020603050405020304" pitchFamily="2"/>
            </a:endParaRPr>
          </a:p>
        </p:txBody>
      </p:sp>
      <p:sp>
        <p:nvSpPr>
          <p:cNvPr id="134" name="Text Placeholder 133"/>
          <p:cNvSpPr>
            <a:spLocks noGrp="1"/>
          </p:cNvSpPr>
          <p:nvPr>
            <p:ph type="body" idx="10"/>
          </p:nvPr>
        </p:nvSpPr>
        <p:spPr>
          <a:xfrm>
            <a:off x="591185" y="1054100"/>
            <a:ext cx="8400415" cy="5075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350" rIns="0" bIns="0" anchor="t"/>
          <a:lstStyle/>
          <a:p>
            <a:pPr marL="320040" marR="0" indent="13716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The ICP includes: </a:t>
            </a:r>
          </a:p>
          <a:p>
            <a:pPr marL="640080" marR="0" indent="137160" algn="l">
              <a:lnSpc>
                <a:spcPts val="2200"/>
              </a:lnSpc>
              <a:spcBef>
                <a:spcPts val="520"/>
              </a:spcBef>
              <a:spcAft>
                <a:spcPts val="0"/>
              </a:spcAft>
              <a:buFont typeface="Arial"/>
              <a:buChar char="·"/>
            </a:pPr>
            <a:r>
              <a:rPr lang="en-US" sz="1750" spc="-25" dirty="0">
                <a:solidFill>
                  <a:srgbClr val="000000"/>
                </a:solidFill>
                <a:latin typeface="Arial" panose="02020603050405020304" pitchFamily="2"/>
              </a:rPr>
              <a:t>The member’s </a:t>
            </a:r>
            <a:r>
              <a:rPr lang="en-US" sz="1800" spc="-25" dirty="0">
                <a:solidFill>
                  <a:srgbClr val="000000"/>
                </a:solidFill>
                <a:latin typeface="Arial" panose="02020603050405020304" pitchFamily="2"/>
              </a:rPr>
              <a:t>self-management goals and health care preferences </a:t>
            </a:r>
          </a:p>
          <a:p>
            <a:pPr marL="640080" marR="0" indent="137160" algn="l">
              <a:lnSpc>
                <a:spcPts val="22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 dirty="0">
                <a:solidFill>
                  <a:srgbClr val="000000"/>
                </a:solidFill>
                <a:latin typeface="Arial" panose="02020603050405020304" pitchFamily="2"/>
              </a:rPr>
              <a:t>A description of services tailored to the </a:t>
            </a:r>
            <a:r>
              <a:rPr lang="en-US" sz="1750" spc="-25" dirty="0">
                <a:solidFill>
                  <a:srgbClr val="000000"/>
                </a:solidFill>
                <a:latin typeface="Arial" panose="02020603050405020304" pitchFamily="2"/>
              </a:rPr>
              <a:t>member’s needs </a:t>
            </a:r>
          </a:p>
          <a:p>
            <a:pPr marL="640080" marR="0" indent="137160" algn="l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 dirty="0">
                <a:solidFill>
                  <a:srgbClr val="000000"/>
                </a:solidFill>
                <a:latin typeface="Arial" panose="02020603050405020304" pitchFamily="2"/>
              </a:rPr>
              <a:t>Measurable goals </a:t>
            </a:r>
            <a:r>
              <a:rPr lang="en-US" sz="1750" spc="-25" dirty="0">
                <a:solidFill>
                  <a:srgbClr val="000000"/>
                </a:solidFill>
                <a:latin typeface="Arial" panose="02020603050405020304" pitchFamily="2"/>
              </a:rPr>
              <a:t>– </a:t>
            </a:r>
            <a:r>
              <a:rPr lang="en-US" sz="1800" spc="-25" dirty="0">
                <a:solidFill>
                  <a:srgbClr val="000000"/>
                </a:solidFill>
                <a:latin typeface="Arial" panose="02020603050405020304" pitchFamily="2"/>
              </a:rPr>
              <a:t>and actions taken if goals </a:t>
            </a:r>
            <a:r>
              <a:rPr lang="en-US" sz="1750" spc="-25" dirty="0">
                <a:solidFill>
                  <a:srgbClr val="000000"/>
                </a:solidFill>
                <a:latin typeface="Arial" panose="02020603050405020304" pitchFamily="2"/>
              </a:rPr>
              <a:t>aren’t met </a:t>
            </a:r>
          </a:p>
          <a:p>
            <a:pPr marL="320040" marR="502920" indent="137160" algn="l">
              <a:lnSpc>
                <a:spcPts val="2200"/>
              </a:lnSpc>
              <a:spcBef>
                <a:spcPts val="59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To encourage care coordination, we share ICPs with </a:t>
            </a:r>
            <a:r>
              <a:rPr lang="en-US" sz="1750" spc="0" dirty="0">
                <a:solidFill>
                  <a:srgbClr val="000000"/>
                </a:solidFill>
                <a:latin typeface="Arial" panose="02020603050405020304" pitchFamily="2"/>
              </a:rPr>
              <a:t>the member’s primary 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care provider (PCP) verbally, online or by fax, mail or email. </a:t>
            </a:r>
          </a:p>
          <a:p>
            <a:pPr marL="320040" marR="365760" indent="13716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We also share member HRAT results and ICPs with the member, authorized family members and caregivers. </a:t>
            </a:r>
          </a:p>
          <a:p>
            <a:pPr marL="320040" marR="320040" indent="137160" algn="l">
              <a:lnSpc>
                <a:spcPts val="2200"/>
              </a:lnSpc>
              <a:spcBef>
                <a:spcPts val="600"/>
              </a:spcBef>
              <a:spcAft>
                <a:spcPts val="11530"/>
              </a:spcAft>
              <a:buFont typeface="Arial"/>
              <a:buChar char="·"/>
            </a:pPr>
            <a:r>
              <a:rPr lang="en-US" sz="1750" spc="0" dirty="0">
                <a:solidFill>
                  <a:srgbClr val="000000"/>
                </a:solidFill>
                <a:latin typeface="Arial" panose="02020603050405020304" pitchFamily="2"/>
              </a:rPr>
              <a:t>You can view your patient’s ICP online and add comments 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by using the Care Conductor tool on Link. To access the tool, go to</a:t>
            </a:r>
            <a:r>
              <a:rPr lang="en-US" sz="1800" b="1" u="sng" spc="0" dirty="0">
                <a:solidFill>
                  <a:srgbClr val="0000FF"/>
                </a:solidFill>
                <a:latin typeface="Arial" panose="02020603050405020304" pitchFamily="2"/>
              </a:rPr>
              <a:t>UHCprovider.com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 and click on the Link button in the top right corner. </a:t>
            </a:r>
          </a:p>
        </p:txBody>
      </p:sp>
      <p:graphicFrame>
        <p:nvGraphicFramePr>
          <p:cNvPr id="137" name="table 137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 Placeholder 140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47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42" name="Text Placeholder 141"/>
          <p:cNvSpPr>
            <a:spLocks noGrp="1"/>
          </p:cNvSpPr>
          <p:nvPr>
            <p:ph type="body" idx="10"/>
          </p:nvPr>
        </p:nvSpPr>
        <p:spPr>
          <a:xfrm>
            <a:off x="749935" y="0"/>
            <a:ext cx="1300538" cy="94210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9905" rIns="0" bIns="0" anchor="t"/>
          <a:lstStyle/>
          <a:p>
            <a:pPr marL="0" marR="0" indent="0" algn="l">
              <a:lnSpc>
                <a:spcPts val="2700"/>
              </a:lnSpc>
              <a:spcAft>
                <a:spcPts val="950"/>
              </a:spcAft>
            </a:pPr>
            <a:r>
              <a:rPr lang="en-US" sz="2400" b="1" spc="-45" dirty="0">
                <a:solidFill>
                  <a:srgbClr val="003CA0"/>
                </a:solidFill>
                <a:latin typeface="Arial" panose="02020603050405020304" pitchFamily="2"/>
              </a:rPr>
              <a:t>The </a:t>
            </a:r>
            <a:r>
              <a:rPr lang="en-US" sz="2400" b="1" spc="-45" dirty="0" smtClean="0">
                <a:solidFill>
                  <a:srgbClr val="003CA0"/>
                </a:solidFill>
                <a:latin typeface="Arial" panose="02020603050405020304" pitchFamily="2"/>
              </a:rPr>
              <a:t>ICT </a:t>
            </a:r>
            <a:endParaRPr lang="en-US" sz="2200" b="1" spc="-45" dirty="0">
              <a:solidFill>
                <a:srgbClr val="003CA0"/>
              </a:solidFill>
              <a:latin typeface="Arial" panose="02020603050405020304" pitchFamily="2"/>
            </a:endParaRPr>
          </a:p>
        </p:txBody>
      </p:sp>
      <p:sp>
        <p:nvSpPr>
          <p:cNvPr id="143" name="Text Placeholder 142"/>
          <p:cNvSpPr>
            <a:spLocks noGrp="1"/>
          </p:cNvSpPr>
          <p:nvPr>
            <p:ph type="body" idx="10"/>
          </p:nvPr>
        </p:nvSpPr>
        <p:spPr>
          <a:xfrm>
            <a:off x="591185" y="1094105"/>
            <a:ext cx="8400415" cy="50355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735" rIns="0" bIns="0" anchor="t"/>
          <a:lstStyle/>
          <a:p>
            <a:pPr marL="320040" marR="1143000" indent="137160" algn="l">
              <a:lnSpc>
                <a:spcPts val="2200"/>
              </a:lnSpc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The ICT uses</a:t>
            </a:r>
            <a:r>
              <a:rPr lang="en-US" sz="1800" b="1" spc="0">
                <a:solidFill>
                  <a:srgbClr val="31A2DF"/>
                </a:solidFill>
                <a:latin typeface="Arial" panose="02020603050405020304" pitchFamily="2"/>
              </a:rPr>
              <a:t> measurable goals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 to manage services, help meet the </a:t>
            </a: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member’s health care needs and evaluate their progress. </a:t>
            </a:r>
          </a:p>
          <a:p>
            <a:pPr marL="320040" marR="1325880" indent="137160" algn="l">
              <a:lnSpc>
                <a:spcPts val="2200"/>
              </a:lnSpc>
              <a:spcBef>
                <a:spcPts val="59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The ICT can evolve based </a:t>
            </a:r>
            <a:r>
              <a:rPr lang="en-US" sz="1750" spc="0">
                <a:solidFill>
                  <a:srgbClr val="000000"/>
                </a:solidFill>
                <a:latin typeface="Arial" panose="02020603050405020304" pitchFamily="2"/>
              </a:rPr>
              <a:t>on the member’s health care needs and </a:t>
            </a:r>
            <a:r>
              <a:rPr lang="en-US" sz="1800" spc="0">
                <a:solidFill>
                  <a:srgbClr val="000000"/>
                </a:solidFill>
                <a:latin typeface="Arial" panose="02020603050405020304" pitchFamily="2"/>
              </a:rPr>
              <a:t>outcomes. </a:t>
            </a:r>
          </a:p>
          <a:p>
            <a:pPr marL="320040" marR="548640" indent="13716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>
                <a:solidFill>
                  <a:srgbClr val="4D4D4D"/>
                </a:solidFill>
                <a:latin typeface="Arial" panose="02020603050405020304" pitchFamily="2"/>
              </a:rPr>
              <a:t>We encourage members and their caregivers to actively participate in their ICT. The ICT can also include: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4D4D4D"/>
                </a:solidFill>
                <a:latin typeface="Arial" panose="02020603050405020304" pitchFamily="2"/>
              </a:rPr>
              <a:t>Behavioral health clinicians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55">
                <a:solidFill>
                  <a:srgbClr val="4D4D4D"/>
                </a:solidFill>
                <a:latin typeface="Arial" panose="02020603050405020304" pitchFamily="2"/>
              </a:rPr>
              <a:t>Pharmacists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85">
                <a:solidFill>
                  <a:srgbClr val="4D4D4D"/>
                </a:solidFill>
                <a:latin typeface="Arial" panose="02020603050405020304" pitchFamily="2"/>
              </a:rPr>
              <a:t>PCPs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4D4D4D"/>
                </a:solidFill>
                <a:latin typeface="Arial" panose="02020603050405020304" pitchFamily="2"/>
              </a:rPr>
              <a:t>Nurses and social workers </a:t>
            </a:r>
          </a:p>
          <a:p>
            <a:pPr marL="640080" marR="0" indent="182880" algn="l">
              <a:lnSpc>
                <a:spcPts val="2200"/>
              </a:lnSpc>
              <a:spcBef>
                <a:spcPts val="550"/>
              </a:spcBef>
              <a:spcAft>
                <a:spcPts val="11370"/>
              </a:spcAft>
              <a:buFont typeface="Arial"/>
              <a:buChar char="·"/>
            </a:pPr>
            <a:r>
              <a:rPr lang="en-US" sz="1800" spc="-35">
                <a:solidFill>
                  <a:srgbClr val="4D4D4D"/>
                </a:solidFill>
                <a:latin typeface="Arial" panose="02020603050405020304" pitchFamily="2"/>
              </a:rPr>
              <a:t>Other health care professionals </a:t>
            </a:r>
          </a:p>
        </p:txBody>
      </p:sp>
      <p:graphicFrame>
        <p:nvGraphicFramePr>
          <p:cNvPr id="146" name="table 146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 Placeholder 149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56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51" name="Text Placeholder 150"/>
          <p:cNvSpPr>
            <a:spLocks noGrp="1"/>
          </p:cNvSpPr>
          <p:nvPr>
            <p:ph type="body" idx="10"/>
          </p:nvPr>
        </p:nvSpPr>
        <p:spPr>
          <a:xfrm>
            <a:off x="755650" y="0"/>
            <a:ext cx="36957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990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940"/>
              </a:spcAft>
            </a:pPr>
            <a:r>
              <a:rPr lang="en-US" sz="2400" b="1" spc="20">
                <a:solidFill>
                  <a:srgbClr val="003CA0"/>
                </a:solidFill>
                <a:latin typeface="Arial" panose="02020603050405020304" pitchFamily="2"/>
              </a:rPr>
              <a:t>Care Transition Protocols </a:t>
            </a:r>
          </a:p>
        </p:txBody>
      </p:sp>
      <p:sp>
        <p:nvSpPr>
          <p:cNvPr id="152" name="Text Placeholder 151"/>
          <p:cNvSpPr>
            <a:spLocks noGrp="1"/>
          </p:cNvSpPr>
          <p:nvPr>
            <p:ph type="body" idx="10"/>
          </p:nvPr>
        </p:nvSpPr>
        <p:spPr>
          <a:xfrm>
            <a:off x="591185" y="1328420"/>
            <a:ext cx="8400415" cy="48012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82880" marR="0" indent="0" algn="just">
              <a:lnSpc>
                <a:spcPts val="2100"/>
              </a:lnSpc>
              <a:spcAft>
                <a:spcPts val="0"/>
              </a:spcAft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Transition protocols provide</a:t>
            </a:r>
            <a:r>
              <a:rPr lang="en-US" sz="1800" b="1" spc="-35">
                <a:solidFill>
                  <a:srgbClr val="31A2DF"/>
                </a:solidFill>
                <a:latin typeface="Arial" panose="02020603050405020304" pitchFamily="2"/>
              </a:rPr>
              <a:t> continuity of care</a:t>
            </a: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 through: </a:t>
            </a:r>
          </a:p>
          <a:p>
            <a:pPr marL="182880" marR="0" indent="182880" algn="just">
              <a:lnSpc>
                <a:spcPts val="2200"/>
              </a:lnSpc>
              <a:spcBef>
                <a:spcPts val="5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Appropriate follow-up appointments and services </a:t>
            </a:r>
          </a:p>
          <a:p>
            <a:pPr marL="1828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Plan member education on health indicators </a:t>
            </a:r>
          </a:p>
          <a:p>
            <a:pPr marL="1828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>
                <a:solidFill>
                  <a:srgbClr val="000000"/>
                </a:solidFill>
                <a:latin typeface="Arial" panose="02020603050405020304" pitchFamily="2"/>
              </a:rPr>
              <a:t>Assistance with transitional care such as: </a:t>
            </a:r>
          </a:p>
          <a:p>
            <a:pPr marL="6400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>
                <a:solidFill>
                  <a:srgbClr val="000000"/>
                </a:solidFill>
                <a:latin typeface="Arial" panose="02020603050405020304" pitchFamily="2"/>
              </a:rPr>
              <a:t>Medication reconciliation </a:t>
            </a:r>
          </a:p>
          <a:p>
            <a:pPr marL="640080" marR="0" indent="182880" algn="just">
              <a:lnSpc>
                <a:spcPts val="2200"/>
              </a:lnSpc>
              <a:spcBef>
                <a:spcPts val="53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>
                <a:solidFill>
                  <a:srgbClr val="000000"/>
                </a:solidFill>
                <a:latin typeface="Arial" panose="02020603050405020304" pitchFamily="2"/>
              </a:rPr>
              <a:t>Review and communication of ICPs with appropriate caregivers </a:t>
            </a:r>
          </a:p>
          <a:p>
            <a:pPr marL="640080" marR="0" indent="182880" algn="just">
              <a:lnSpc>
                <a:spcPts val="2200"/>
              </a:lnSpc>
              <a:spcBef>
                <a:spcPts val="535"/>
              </a:spcBef>
              <a:spcAft>
                <a:spcPts val="19180"/>
              </a:spcAft>
              <a:buFont typeface="Arial"/>
              <a:buChar char="·"/>
            </a:pPr>
            <a:r>
              <a:rPr lang="en-US" sz="1800" spc="-30">
                <a:solidFill>
                  <a:srgbClr val="000000"/>
                </a:solidFill>
                <a:latin typeface="Arial" panose="02020603050405020304" pitchFamily="2"/>
              </a:rPr>
              <a:t>Self-managed health skills and activities </a:t>
            </a:r>
          </a:p>
        </p:txBody>
      </p:sp>
      <p:graphicFrame>
        <p:nvGraphicFramePr>
          <p:cNvPr id="155" name="table 155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 Placeholder 170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77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72" name="Text Placeholder 171"/>
          <p:cNvSpPr>
            <a:spLocks noGrp="1"/>
          </p:cNvSpPr>
          <p:nvPr>
            <p:ph type="body" idx="10"/>
          </p:nvPr>
        </p:nvSpPr>
        <p:spPr>
          <a:xfrm>
            <a:off x="765175" y="0"/>
            <a:ext cx="38989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403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750"/>
              </a:spcAft>
            </a:pPr>
            <a:r>
              <a:rPr lang="en-US" sz="2400" b="1" spc="25">
                <a:solidFill>
                  <a:srgbClr val="003CA0"/>
                </a:solidFill>
                <a:latin typeface="Arial" panose="02020603050405020304" pitchFamily="2"/>
              </a:rPr>
              <a:t>Performance Measurement </a:t>
            </a:r>
          </a:p>
        </p:txBody>
      </p:sp>
      <p:sp>
        <p:nvSpPr>
          <p:cNvPr id="173" name="Text Placeholder 172"/>
          <p:cNvSpPr>
            <a:spLocks noGrp="1"/>
          </p:cNvSpPr>
          <p:nvPr>
            <p:ph type="body" idx="10"/>
          </p:nvPr>
        </p:nvSpPr>
        <p:spPr>
          <a:xfrm>
            <a:off x="591185" y="1109345"/>
            <a:ext cx="8400415" cy="5020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9370" rIns="0" bIns="0" anchor="t"/>
          <a:lstStyle/>
          <a:p>
            <a:pPr marL="182880" marR="0" algn="l">
              <a:lnSpc>
                <a:spcPts val="2200"/>
              </a:lnSpc>
              <a:spcAft>
                <a:spcPts val="0"/>
              </a:spcAft>
            </a:pPr>
            <a:r>
              <a:rPr lang="en-US" sz="1800" spc="-20" dirty="0">
                <a:solidFill>
                  <a:srgbClr val="000000"/>
                </a:solidFill>
                <a:latin typeface="Arial" panose="02020603050405020304" pitchFamily="2"/>
              </a:rPr>
              <a:t>We measure</a:t>
            </a:r>
            <a:r>
              <a:rPr lang="en-US" sz="1800" b="1" spc="-25" dirty="0">
                <a:solidFill>
                  <a:srgbClr val="31A2DF"/>
                </a:solidFill>
                <a:latin typeface="Arial" panose="02020603050405020304" pitchFamily="2"/>
              </a:rPr>
              <a:t> MOC performance goals</a:t>
            </a:r>
            <a:r>
              <a:rPr lang="en-US" sz="1800" spc="-20" dirty="0">
                <a:solidFill>
                  <a:srgbClr val="000000"/>
                </a:solidFill>
                <a:latin typeface="Arial" panose="02020603050405020304" pitchFamily="2"/>
              </a:rPr>
              <a:t> and share our results. </a:t>
            </a:r>
          </a:p>
          <a:p>
            <a:pPr marL="182880" marR="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</a:pPr>
            <a:endParaRPr lang="en-US" sz="1800" spc="-3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182880" marR="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800" spc="-35" dirty="0" smtClean="0">
                <a:solidFill>
                  <a:srgbClr val="000000"/>
                </a:solidFill>
                <a:latin typeface="Arial" panose="02020603050405020304" pitchFamily="2"/>
              </a:rPr>
              <a:t>Our </a:t>
            </a: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ongoing performance monitoring and annual evaluation focuses on: </a:t>
            </a:r>
            <a:endParaRPr lang="en-US" sz="1800" spc="-3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182880" marR="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</a:pPr>
            <a:endParaRPr lang="en-US" sz="1800" spc="-35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822960" marR="777240" indent="182880"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Improving member access to health care, based on SNP </a:t>
            </a:r>
            <a:r>
              <a:rPr lang="en-US" sz="1800" spc="0" dirty="0" smtClean="0">
                <a:solidFill>
                  <a:srgbClr val="000000"/>
                </a:solidFill>
                <a:latin typeface="Arial" panose="02020603050405020304" pitchFamily="2"/>
              </a:rPr>
              <a:t>		  population 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needs </a:t>
            </a:r>
          </a:p>
          <a:p>
            <a:pPr marL="822960" marR="1188720" indent="182880"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Improving care coordination and service delivery by aligning </a:t>
            </a:r>
            <a:r>
              <a:rPr lang="en-US" sz="1800" spc="0" dirty="0" smtClean="0">
                <a:solidFill>
                  <a:srgbClr val="000000"/>
                </a:solidFill>
                <a:latin typeface="Arial" panose="02020603050405020304" pitchFamily="2"/>
              </a:rPr>
              <a:t>  	  the </a:t>
            </a:r>
            <a:r>
              <a:rPr lang="en-US" sz="1750" spc="0" dirty="0">
                <a:solidFill>
                  <a:srgbClr val="000000"/>
                </a:solidFill>
                <a:latin typeface="Arial" panose="02020603050405020304" pitchFamily="2"/>
              </a:rPr>
              <a:t>member’s</a:t>
            </a:r>
            <a:r>
              <a:rPr lang="en-US" sz="1800" b="1" spc="0" dirty="0">
                <a:solidFill>
                  <a:srgbClr val="31A2DF"/>
                </a:solidFill>
                <a:latin typeface="Arial" panose="02020603050405020304" pitchFamily="2"/>
              </a:rPr>
              <a:t> HRAT, ICP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 and</a:t>
            </a:r>
            <a:r>
              <a:rPr lang="en-US" sz="1800" b="1" spc="0" dirty="0">
                <a:solidFill>
                  <a:srgbClr val="31A2DF"/>
                </a:solidFill>
                <a:latin typeface="Arial" panose="02020603050405020304" pitchFamily="2"/>
              </a:rPr>
              <a:t> ICT </a:t>
            </a:r>
          </a:p>
          <a:p>
            <a:pPr marL="822960" marR="1188720" indent="182880" algn="just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Enhancing care transitions across health care settings and </a:t>
            </a:r>
            <a:r>
              <a:rPr lang="en-US" sz="1800" spc="0" dirty="0" smtClean="0">
                <a:solidFill>
                  <a:srgbClr val="000000"/>
                </a:solidFill>
                <a:latin typeface="Arial" panose="02020603050405020304" pitchFamily="2"/>
              </a:rPr>
              <a:t>	  care 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providers </a:t>
            </a:r>
          </a:p>
          <a:p>
            <a:pPr marL="822960" marR="868680" indent="182880" algn="l">
              <a:lnSpc>
                <a:spcPts val="2200"/>
              </a:lnSpc>
              <a:spcBef>
                <a:spcPts val="600"/>
              </a:spcBef>
              <a:spcAft>
                <a:spcPts val="14595"/>
              </a:spcAft>
              <a:buFont typeface="Arial"/>
              <a:buChar char="·"/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Helping members utilize services for preventive health and </a:t>
            </a:r>
            <a:r>
              <a:rPr lang="en-US" sz="1800" spc="0" dirty="0" smtClean="0">
                <a:solidFill>
                  <a:srgbClr val="000000"/>
                </a:solidFill>
                <a:latin typeface="Arial" panose="02020603050405020304" pitchFamily="2"/>
              </a:rPr>
              <a:t> 	   	  chronic 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conditions </a:t>
            </a:r>
          </a:p>
        </p:txBody>
      </p:sp>
      <p:graphicFrame>
        <p:nvGraphicFramePr>
          <p:cNvPr id="176" name="table 176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72200"/>
          </a:xfrm>
          <a:prstGeom prst="rect">
            <a:avLst/>
          </a:prstGeom>
        </p:spPr>
      </p:pic>
      <p:sp>
        <p:nvSpPr>
          <p:cNvPr id="182" name="Text Placeholder 181"/>
          <p:cNvSpPr>
            <a:spLocks noGrp="1"/>
          </p:cNvSpPr>
          <p:nvPr>
            <p:ph type="body" idx="10"/>
          </p:nvPr>
        </p:nvSpPr>
        <p:spPr>
          <a:xfrm>
            <a:off x="3688080" y="2755900"/>
            <a:ext cx="1779905" cy="4019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100"/>
              </a:lnSpc>
              <a:spcAft>
                <a:spcPts val="0"/>
              </a:spcAft>
            </a:pPr>
            <a:r>
              <a:rPr lang="en-US" sz="2800" b="1" spc="-100">
                <a:solidFill>
                  <a:srgbClr val="003CA0"/>
                </a:solidFill>
                <a:latin typeface="Arial" panose="02020603050405020304" pitchFamily="2"/>
              </a:rPr>
              <a:t>Resources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 Placeholder 184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9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186" name="Text Placeholder 185"/>
          <p:cNvSpPr>
            <a:spLocks noGrp="1"/>
          </p:cNvSpPr>
          <p:nvPr>
            <p:ph type="body" idx="10"/>
          </p:nvPr>
        </p:nvSpPr>
        <p:spPr>
          <a:xfrm>
            <a:off x="731520" y="0"/>
            <a:ext cx="11430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5770" rIns="0" bIns="0" anchor="t"/>
          <a:lstStyle/>
          <a:p>
            <a:pPr marL="0" marR="0" indent="0" algn="l">
              <a:lnSpc>
                <a:spcPts val="2700"/>
              </a:lnSpc>
              <a:spcAft>
                <a:spcPts val="1445"/>
              </a:spcAft>
            </a:pPr>
            <a:r>
              <a:rPr lang="en-US" sz="2400" b="1" spc="-70">
                <a:solidFill>
                  <a:srgbClr val="003CA0"/>
                </a:solidFill>
                <a:latin typeface="Arial" panose="02020603050405020304" pitchFamily="2"/>
              </a:rPr>
              <a:t>Contact </a:t>
            </a:r>
          </a:p>
        </p:txBody>
      </p:sp>
      <p:sp>
        <p:nvSpPr>
          <p:cNvPr id="187" name="Text Placeholder 186"/>
          <p:cNvSpPr>
            <a:spLocks noGrp="1"/>
          </p:cNvSpPr>
          <p:nvPr>
            <p:ph type="body" idx="10"/>
          </p:nvPr>
        </p:nvSpPr>
        <p:spPr>
          <a:xfrm>
            <a:off x="591185" y="1639570"/>
            <a:ext cx="8400415" cy="44900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228600" marR="685800" indent="0" algn="l">
              <a:lnSpc>
                <a:spcPts val="2100"/>
              </a:lnSpc>
              <a:spcAft>
                <a:spcPts val="31145"/>
              </a:spcAft>
            </a:pPr>
            <a:r>
              <a:rPr lang="en-US" sz="1800" spc="-15">
                <a:solidFill>
                  <a:srgbClr val="000000"/>
                </a:solidFill>
                <a:latin typeface="Arial" panose="02020603050405020304" pitchFamily="2"/>
              </a:rPr>
              <a:t>If you have questions about this training, please contact our SNP MOC training team at</a:t>
            </a:r>
            <a:r>
              <a:rPr lang="en-US" sz="1800" b="1" u="sng" spc="-20">
                <a:solidFill>
                  <a:srgbClr val="0000FF"/>
                </a:solidFill>
                <a:latin typeface="Arial" panose="02020603050405020304" pitchFamily="2"/>
              </a:rPr>
              <a:t>snp_moc_providertraining@uhc.com</a:t>
            </a:r>
            <a:r>
              <a:rPr lang="en-US" sz="1800" spc="-15">
                <a:solidFill>
                  <a:srgbClr val="000000"/>
                </a:solidFill>
                <a:latin typeface="Arial" panose="02020603050405020304" pitchFamily="2"/>
              </a:rPr>
              <a:t> or</a:t>
            </a:r>
            <a:r>
              <a:rPr lang="en-US" sz="1800" b="1" spc="-20">
                <a:solidFill>
                  <a:srgbClr val="00AFEF"/>
                </a:solidFill>
                <a:latin typeface="Arial" panose="02020603050405020304" pitchFamily="2"/>
              </a:rPr>
              <a:t> 877-842-3210. </a:t>
            </a:r>
          </a:p>
        </p:txBody>
      </p:sp>
      <p:graphicFrame>
        <p:nvGraphicFramePr>
          <p:cNvPr id="190" name="table 190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 Placeholder 19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95" name="Text Placeholder 194"/>
          <p:cNvSpPr>
            <a:spLocks noGrp="1"/>
          </p:cNvSpPr>
          <p:nvPr>
            <p:ph type="body" idx="10"/>
          </p:nvPr>
        </p:nvSpPr>
        <p:spPr>
          <a:xfrm>
            <a:off x="743585" y="-271462"/>
            <a:ext cx="2387600" cy="462915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65475" rIns="0" bIns="0" anchor="t"/>
          <a:lstStyle/>
          <a:p>
            <a:pPr marL="0" marR="0" indent="0" algn="ctr">
              <a:lnSpc>
                <a:spcPts val="4100"/>
              </a:lnSpc>
              <a:spcAft>
                <a:spcPts val="18000"/>
              </a:spcAft>
            </a:pPr>
            <a:r>
              <a:rPr lang="en-US" sz="3600" b="1" spc="-70" dirty="0">
                <a:solidFill>
                  <a:srgbClr val="FFFFFF"/>
                </a:solidFill>
                <a:latin typeface="Arial" panose="02020603050405020304" pitchFamily="2"/>
              </a:rPr>
              <a:t>Thank you. </a:t>
            </a:r>
          </a:p>
        </p:txBody>
      </p:sp>
      <p:sp>
        <p:nvSpPr>
          <p:cNvPr id="196" name="Text Placeholder 195"/>
          <p:cNvSpPr>
            <a:spLocks noGrp="1"/>
          </p:cNvSpPr>
          <p:nvPr>
            <p:ph type="body" idx="10"/>
          </p:nvPr>
        </p:nvSpPr>
        <p:spPr>
          <a:xfrm>
            <a:off x="719455" y="5973445"/>
            <a:ext cx="2743200" cy="67024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5720" indent="0" algn="just">
              <a:lnSpc>
                <a:spcPts val="2300"/>
              </a:lnSpc>
              <a:spcAft>
                <a:spcPts val="2340"/>
              </a:spcAft>
            </a:pPr>
            <a:r>
              <a:rPr lang="en-US" sz="1100" spc="-5" dirty="0" smtClean="0">
                <a:solidFill>
                  <a:srgbClr val="FFFFFF"/>
                </a:solidFill>
                <a:latin typeface="Arial" panose="02020603050405020304" pitchFamily="2"/>
              </a:rPr>
              <a:t>© United </a:t>
            </a:r>
            <a:r>
              <a:rPr lang="en-US" sz="1100" spc="-5" dirty="0">
                <a:solidFill>
                  <a:srgbClr val="FFFFFF"/>
                </a:solidFill>
                <a:latin typeface="Arial" panose="02020603050405020304" pitchFamily="2"/>
              </a:rPr>
              <a:t>HealthCare Services, Inc. </a:t>
            </a:r>
          </a:p>
        </p:txBody>
      </p:sp>
      <p:cxnSp>
        <p:nvCxnSpPr>
          <p:cNvPr id="197" name="Straight Connector 196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198" name="Straight Connector 197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199" name="Straight Connector 198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A9494"/>
            </a:solidFill>
          </a:ln>
        </p:spPr>
      </p:cxnSp>
      <p:cxnSp>
        <p:nvCxnSpPr>
          <p:cNvPr id="200" name="Straight Connector 199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1" name="Straight Connector 200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9979C"/>
            </a:solidFill>
          </a:ln>
        </p:spPr>
      </p:cxnSp>
      <p:cxnSp>
        <p:nvCxnSpPr>
          <p:cNvPr id="202" name="Straight Connector 201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A959E"/>
            </a:solidFill>
          </a:ln>
        </p:spPr>
      </p:cxnSp>
      <p:cxnSp>
        <p:nvCxnSpPr>
          <p:cNvPr id="203" name="Straight Connector 202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4" name="Straight Connector 203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5" name="Straight Connector 204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6" name="Straight Connector 205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7" name="Straight Connector 206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8" name="Straight Connector 207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09" name="Straight Connector 208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10" name="Straight Connector 209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11" name="Straight Connector 210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12" name="Straight Connector 211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  <p:cxnSp>
        <p:nvCxnSpPr>
          <p:cNvPr id="213" name="Straight Connector 212"/>
          <p:cNvCxnSpPr/>
          <p:nvPr/>
        </p:nvCxnSpPr>
        <p:spPr>
          <a:xfrm>
            <a:off x="743585" y="990600"/>
            <a:ext cx="8401050" cy="0"/>
          </a:xfrm>
          <a:prstGeom prst="line">
            <a:avLst/>
          </a:prstGeom>
          <a:ln w="6350" cmpd="sng">
            <a:solidFill>
              <a:srgbClr val="8B9499"/>
            </a:solidFill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30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25" name="Text Placeholder 24"/>
          <p:cNvSpPr>
            <a:spLocks noGrp="1"/>
          </p:cNvSpPr>
          <p:nvPr>
            <p:ph type="body" idx="10"/>
          </p:nvPr>
        </p:nvSpPr>
        <p:spPr>
          <a:xfrm>
            <a:off x="725170" y="0"/>
            <a:ext cx="27432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5770" rIns="0" bIns="0" anchor="t"/>
          <a:lstStyle/>
          <a:p>
            <a:pPr marL="0" marR="0" indent="0" algn="l">
              <a:lnSpc>
                <a:spcPts val="2800"/>
              </a:lnSpc>
              <a:spcAft>
                <a:spcPts val="1430"/>
              </a:spcAft>
            </a:pPr>
            <a:r>
              <a:rPr lang="en-US" sz="2400" b="1" spc="-5">
                <a:solidFill>
                  <a:srgbClr val="003CA0"/>
                </a:solidFill>
                <a:latin typeface="Arial" panose="02020603050405020304" pitchFamily="2"/>
              </a:rPr>
              <a:t>Training Overview 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10"/>
          </p:nvPr>
        </p:nvSpPr>
        <p:spPr>
          <a:xfrm>
            <a:off x="676910" y="1164590"/>
            <a:ext cx="8229600" cy="49650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9370" rIns="0" bIns="0" anchor="t"/>
          <a:lstStyle/>
          <a:p>
            <a:pPr marL="228600" marR="685800" algn="l">
              <a:lnSpc>
                <a:spcPts val="2200"/>
              </a:lnSpc>
              <a:spcAft>
                <a:spcPts val="0"/>
              </a:spcAft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The Centers for Medicare &amp; Medicaid Services (CMS) requires UnitedHealthcare to provide Model of Care (MOC) training for all care providers in-network for a Special Needs Plan (SNP) and out-of-network care providers seen by SNP members routinely. </a:t>
            </a:r>
          </a:p>
          <a:p>
            <a:pPr marL="228600" marR="0" indent="182880" algn="l">
              <a:lnSpc>
                <a:spcPts val="2200"/>
              </a:lnSpc>
              <a:spcBef>
                <a:spcPts val="2105"/>
              </a:spcBef>
              <a:spcAft>
                <a:spcPts val="0"/>
              </a:spcAft>
              <a:buFont typeface="Arial"/>
              <a:buChar char="·"/>
            </a:pPr>
            <a:r>
              <a:rPr lang="en-US" sz="1750" spc="-20" dirty="0">
                <a:solidFill>
                  <a:srgbClr val="000000"/>
                </a:solidFill>
                <a:latin typeface="Arial" panose="02020603050405020304" pitchFamily="2"/>
              </a:rPr>
              <a:t>Today’s training will help you understand: </a:t>
            </a:r>
          </a:p>
          <a:p>
            <a:pPr marL="502920" marR="0" indent="18288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CMS requirements for the SNP MOC </a:t>
            </a:r>
          </a:p>
          <a:p>
            <a:pPr marL="502920" marR="0" indent="182880" algn="l">
              <a:lnSpc>
                <a:spcPts val="22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 dirty="0">
                <a:solidFill>
                  <a:srgbClr val="000000"/>
                </a:solidFill>
                <a:latin typeface="Arial" panose="02020603050405020304" pitchFamily="2"/>
              </a:rPr>
              <a:t>MOC key components </a:t>
            </a:r>
          </a:p>
          <a:p>
            <a:pPr marL="502920" marR="0" indent="182880" algn="l">
              <a:lnSpc>
                <a:spcPts val="2200"/>
              </a:lnSpc>
              <a:spcBef>
                <a:spcPts val="6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Your role in supporting the MOC </a:t>
            </a:r>
          </a:p>
          <a:p>
            <a:pPr marL="228600" marR="822960" algn="l">
              <a:lnSpc>
                <a:spcPts val="2200"/>
              </a:lnSpc>
              <a:spcBef>
                <a:spcPts val="2160"/>
              </a:spcBef>
              <a:spcAft>
                <a:spcPts val="8860"/>
              </a:spcAft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Because the care coordination process described in the MOC can vary across insurers, you may be asked to complete multiple SNP MOC trainings. </a:t>
            </a:r>
          </a:p>
        </p:txBody>
      </p:sp>
      <p:graphicFrame>
        <p:nvGraphicFramePr>
          <p:cNvPr id="29" name="table 29"/>
          <p:cNvGraphicFramePr>
            <a:graphicFrameLocks noGrp="1"/>
          </p:cNvGraphicFramePr>
          <p:nvPr/>
        </p:nvGraphicFramePr>
        <p:xfrm>
          <a:off x="676910" y="6129655"/>
          <a:ext cx="8229600" cy="591185"/>
        </p:xfrm>
        <a:graphic>
          <a:graphicData uri="http://schemas.openxmlformats.org/drawingml/2006/table">
            <a:tbl>
              <a:tblPr/>
              <a:tblGrid>
                <a:gridCol w="6272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70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4572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4572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72200"/>
          </a:xfrm>
          <a:prstGeom prst="rect">
            <a:avLst/>
          </a:prstGeom>
        </p:spPr>
      </p:pic>
      <p:sp>
        <p:nvSpPr>
          <p:cNvPr id="47" name="Text Placeholder 46"/>
          <p:cNvSpPr>
            <a:spLocks noGrp="1"/>
          </p:cNvSpPr>
          <p:nvPr>
            <p:ph type="body" idx="10"/>
          </p:nvPr>
        </p:nvSpPr>
        <p:spPr>
          <a:xfrm>
            <a:off x="2853055" y="3121660"/>
            <a:ext cx="3437890" cy="8305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200"/>
              </a:lnSpc>
              <a:spcAft>
                <a:spcPts val="0"/>
              </a:spcAft>
            </a:pPr>
            <a:r>
              <a:rPr lang="en-US" sz="2800" b="1" spc="-40">
                <a:solidFill>
                  <a:srgbClr val="003CA0"/>
                </a:solidFill>
                <a:latin typeface="Arial" panose="02020603050405020304" pitchFamily="2"/>
              </a:rPr>
              <a:t>Special Needs Plans </a:t>
            </a:r>
          </a:p>
          <a:p>
            <a:pPr marL="0" marR="0" indent="0" algn="ctr">
              <a:lnSpc>
                <a:spcPts val="3200"/>
              </a:lnSpc>
              <a:spcBef>
                <a:spcPts val="195"/>
              </a:spcBef>
              <a:spcAft>
                <a:spcPts val="0"/>
              </a:spcAft>
            </a:pPr>
            <a:r>
              <a:rPr lang="en-US" sz="2800" b="1" spc="-40">
                <a:solidFill>
                  <a:srgbClr val="003CA0"/>
                </a:solidFill>
                <a:latin typeface="Arial" panose="02020603050405020304" pitchFamily="2"/>
              </a:rPr>
              <a:t>(SNPs)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Placeholder 49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56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51" name="Text Placeholder 50"/>
          <p:cNvSpPr>
            <a:spLocks noGrp="1"/>
          </p:cNvSpPr>
          <p:nvPr>
            <p:ph type="body" idx="10"/>
          </p:nvPr>
        </p:nvSpPr>
        <p:spPr>
          <a:xfrm>
            <a:off x="737870" y="0"/>
            <a:ext cx="20574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/>
          <a:lstStyle/>
          <a:p>
            <a:pPr marL="0" marR="0" indent="0" algn="l">
              <a:lnSpc>
                <a:spcPts val="2700"/>
              </a:lnSpc>
              <a:spcAft>
                <a:spcPts val="1310"/>
              </a:spcAft>
            </a:pPr>
            <a:r>
              <a:rPr lang="en-US" sz="2400" b="1" spc="-50">
                <a:solidFill>
                  <a:srgbClr val="003CA0"/>
                </a:solidFill>
                <a:latin typeface="Arial" panose="02020603050405020304" pitchFamily="2"/>
              </a:rPr>
              <a:t>SNP Overview </a:t>
            </a:r>
          </a:p>
        </p:txBody>
      </p:sp>
      <p:sp>
        <p:nvSpPr>
          <p:cNvPr id="52" name="Text Placeholder 51"/>
          <p:cNvSpPr>
            <a:spLocks noGrp="1"/>
          </p:cNvSpPr>
          <p:nvPr>
            <p:ph type="body" idx="10"/>
          </p:nvPr>
        </p:nvSpPr>
        <p:spPr>
          <a:xfrm>
            <a:off x="676910" y="1310640"/>
            <a:ext cx="8229600" cy="48190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274320" marR="502920" algn="l">
              <a:lnSpc>
                <a:spcPts val="2800"/>
              </a:lnSpc>
              <a:spcAft>
                <a:spcPts val="0"/>
              </a:spcAft>
            </a:pP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SNPs are Medicare Advantage coordinated care plans that are required to have a </a:t>
            </a:r>
            <a:r>
              <a:rPr lang="en-US" dirty="0" smtClean="0">
                <a:solidFill>
                  <a:srgbClr val="000000"/>
                </a:solidFill>
                <a:latin typeface="Arial" panose="02020603050405020304" pitchFamily="2"/>
              </a:rPr>
              <a:t>Model of Care (MOC):</a:t>
            </a:r>
            <a:endParaRPr lang="en-US" sz="1800" spc="0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274320" marR="0" indent="182880" algn="l">
              <a:lnSpc>
                <a:spcPts val="2200"/>
              </a:lnSpc>
              <a:spcBef>
                <a:spcPts val="16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25" dirty="0">
                <a:solidFill>
                  <a:srgbClr val="000000"/>
                </a:solidFill>
                <a:latin typeface="Arial" panose="02020603050405020304" pitchFamily="2"/>
              </a:rPr>
              <a:t>SNPs help </a:t>
            </a:r>
            <a:r>
              <a:rPr lang="en-US" sz="1750" spc="-25" dirty="0">
                <a:solidFill>
                  <a:srgbClr val="000000"/>
                </a:solidFill>
                <a:latin typeface="Arial" panose="02020603050405020304" pitchFamily="2"/>
              </a:rPr>
              <a:t>identify and address members’ unique </a:t>
            </a:r>
            <a:r>
              <a:rPr lang="en-US" sz="1800" spc="-25" dirty="0">
                <a:solidFill>
                  <a:srgbClr val="000000"/>
                </a:solidFill>
                <a:latin typeface="Arial" panose="02020603050405020304" pitchFamily="2"/>
              </a:rPr>
              <a:t>health care needs. </a:t>
            </a:r>
          </a:p>
          <a:p>
            <a:pPr marL="274320" marR="0" indent="182880" algn="l">
              <a:lnSpc>
                <a:spcPts val="2200"/>
              </a:lnSpc>
              <a:spcBef>
                <a:spcPts val="161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SNPs can help improve care continuity and coordination. </a:t>
            </a:r>
          </a:p>
          <a:p>
            <a:pPr marL="274320" marR="0" indent="182880" algn="l">
              <a:lnSpc>
                <a:spcPts val="2200"/>
              </a:lnSpc>
              <a:spcBef>
                <a:spcPts val="162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60" dirty="0">
                <a:solidFill>
                  <a:srgbClr val="000000"/>
                </a:solidFill>
                <a:latin typeface="Arial" panose="02020603050405020304" pitchFamily="2"/>
              </a:rPr>
              <a:t>A SNP can be a: </a:t>
            </a:r>
          </a:p>
          <a:p>
            <a:pPr marL="548640" marR="0" indent="182880" algn="l">
              <a:lnSpc>
                <a:spcPts val="2200"/>
              </a:lnSpc>
              <a:spcBef>
                <a:spcPts val="950"/>
              </a:spcBef>
              <a:spcAft>
                <a:spcPts val="0"/>
              </a:spcAft>
              <a:buFont typeface="Arial"/>
              <a:buChar char="·"/>
            </a:pPr>
            <a:r>
              <a:rPr lang="en-US" sz="1800" spc="-40" dirty="0">
                <a:solidFill>
                  <a:srgbClr val="000000"/>
                </a:solidFill>
                <a:latin typeface="Arial" panose="02020603050405020304" pitchFamily="2"/>
              </a:rPr>
              <a:t>Health maintenance organization (HMO) </a:t>
            </a:r>
            <a:endParaRPr lang="en-US" sz="1800" spc="-40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548640" marR="0" indent="182880" algn="l">
              <a:lnSpc>
                <a:spcPts val="2200"/>
              </a:lnSpc>
              <a:spcBef>
                <a:spcPts val="950"/>
              </a:spcBef>
              <a:spcAft>
                <a:spcPts val="0"/>
              </a:spcAft>
              <a:buFont typeface="Arial"/>
              <a:buChar char="·"/>
            </a:pPr>
            <a:r>
              <a:rPr lang="en-US" spc="-40" dirty="0" smtClean="0">
                <a:solidFill>
                  <a:srgbClr val="000000"/>
                </a:solidFill>
                <a:latin typeface="Arial" panose="02020603050405020304" pitchFamily="2"/>
              </a:rPr>
              <a:t>HMO point of service (HMO-POS)</a:t>
            </a:r>
            <a:endParaRPr lang="en-US" sz="1800" spc="-40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548640" marR="0" indent="182880" algn="l">
              <a:lnSpc>
                <a:spcPts val="2200"/>
              </a:lnSpc>
              <a:spcBef>
                <a:spcPts val="540"/>
              </a:spcBef>
              <a:spcAft>
                <a:spcPts val="12005"/>
              </a:spcAft>
              <a:buFont typeface="Arial"/>
              <a:buChar char="·"/>
            </a:pPr>
            <a:r>
              <a:rPr lang="en-US" sz="1800" spc="-30" dirty="0" smtClean="0">
                <a:solidFill>
                  <a:srgbClr val="000000"/>
                </a:solidFill>
                <a:latin typeface="Arial" panose="02020603050405020304" pitchFamily="2"/>
              </a:rPr>
              <a:t>Local </a:t>
            </a: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or regional preferred provider organization (PPO or RPPO) </a:t>
            </a:r>
          </a:p>
        </p:txBody>
      </p:sp>
      <p:graphicFrame>
        <p:nvGraphicFramePr>
          <p:cNvPr id="55" name="table 55"/>
          <p:cNvGraphicFramePr>
            <a:graphicFrameLocks noGrp="1"/>
          </p:cNvGraphicFramePr>
          <p:nvPr/>
        </p:nvGraphicFramePr>
        <p:xfrm>
          <a:off x="676910" y="6129655"/>
          <a:ext cx="8229600" cy="591185"/>
        </p:xfrm>
        <a:graphic>
          <a:graphicData uri="http://schemas.openxmlformats.org/drawingml/2006/table">
            <a:tbl>
              <a:tblPr/>
              <a:tblGrid>
                <a:gridCol w="6272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70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4572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4572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58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779135" y="1289050"/>
            <a:ext cx="3078480" cy="5233670"/>
          </a:xfrm>
          <a:prstGeom prst="rect">
            <a:avLst/>
          </a:prstGeom>
        </p:spPr>
      </p:pic>
      <p:sp>
        <p:nvSpPr>
          <p:cNvPr id="62" name="Text Placeholder 61"/>
          <p:cNvSpPr>
            <a:spLocks noGrp="1"/>
          </p:cNvSpPr>
          <p:nvPr>
            <p:ph type="body" idx="10"/>
          </p:nvPr>
        </p:nvSpPr>
        <p:spPr>
          <a:xfrm>
            <a:off x="737870" y="0"/>
            <a:ext cx="28575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/>
          <a:lstStyle/>
          <a:p>
            <a:pPr marL="0" marR="0" indent="0" algn="l">
              <a:lnSpc>
                <a:spcPts val="2700"/>
              </a:lnSpc>
              <a:spcAft>
                <a:spcPts val="1310"/>
              </a:spcAft>
            </a:pPr>
            <a:r>
              <a:rPr lang="en-US" sz="2400" b="1" spc="-40">
                <a:solidFill>
                  <a:srgbClr val="003CA0"/>
                </a:solidFill>
                <a:latin typeface="Arial" panose="02020603050405020304" pitchFamily="2"/>
              </a:rPr>
              <a:t>SNP Care Providers </a:t>
            </a:r>
          </a:p>
        </p:txBody>
      </p:sp>
      <p:sp>
        <p:nvSpPr>
          <p:cNvPr id="63" name="Text Placeholder 62"/>
          <p:cNvSpPr>
            <a:spLocks noGrp="1"/>
          </p:cNvSpPr>
          <p:nvPr>
            <p:ph type="body" idx="10"/>
          </p:nvPr>
        </p:nvSpPr>
        <p:spPr>
          <a:xfrm>
            <a:off x="890270" y="1217930"/>
            <a:ext cx="4572000" cy="49936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6680" rIns="0" bIns="0" anchor="t"/>
          <a:lstStyle/>
          <a:p>
            <a:pPr marL="182880" marR="91440" algn="l">
              <a:lnSpc>
                <a:spcPts val="2200"/>
              </a:lnSpc>
              <a:spcAft>
                <a:spcPts val="0"/>
              </a:spcAft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SNP care providers are contracted to offer health care services to SNP members. </a:t>
            </a:r>
          </a:p>
          <a:p>
            <a:pPr marL="182880" marR="365760" indent="182880" algn="l">
              <a:lnSpc>
                <a:spcPts val="2200"/>
              </a:lnSpc>
              <a:spcBef>
                <a:spcPts val="600"/>
              </a:spcBef>
              <a:spcAft>
                <a:spcPts val="24895"/>
              </a:spcAft>
              <a:buFont typeface="Arial"/>
              <a:buChar char="·"/>
            </a:pPr>
            <a:r>
              <a:rPr lang="en-US" sz="1800" spc="-40" dirty="0" smtClean="0">
                <a:solidFill>
                  <a:srgbClr val="000000"/>
                </a:solidFill>
                <a:latin typeface="Arial" panose="02020603050405020304" pitchFamily="2"/>
              </a:rPr>
              <a:t>UnitedHealthcare notifies their care </a:t>
            </a:r>
            <a:r>
              <a:rPr lang="en-US" sz="1800" spc="-40" dirty="0">
                <a:solidFill>
                  <a:srgbClr val="000000"/>
                </a:solidFill>
                <a:latin typeface="Arial" panose="02020603050405020304" pitchFamily="2"/>
              </a:rPr>
              <a:t>providers about </a:t>
            </a:r>
            <a:r>
              <a:rPr lang="en-US" sz="1800" spc="-40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800" spc="-40" dirty="0">
                <a:solidFill>
                  <a:srgbClr val="000000"/>
                </a:solidFill>
                <a:latin typeface="Arial" panose="02020603050405020304" pitchFamily="2"/>
              </a:rPr>
              <a:t>SNP MOC training through emails, online notifications, our </a:t>
            </a:r>
            <a:r>
              <a:rPr lang="en-US" sz="1800" i="1" spc="-40" dirty="0">
                <a:solidFill>
                  <a:srgbClr val="000000"/>
                </a:solidFill>
                <a:latin typeface="Arial" panose="02020603050405020304" pitchFamily="2"/>
              </a:rPr>
              <a:t>Network Bulletin </a:t>
            </a:r>
            <a:r>
              <a:rPr lang="en-US" sz="1800" spc="-40" dirty="0">
                <a:solidFill>
                  <a:srgbClr val="000000"/>
                </a:solidFill>
                <a:latin typeface="Arial" panose="02020603050405020304" pitchFamily="2"/>
              </a:rPr>
              <a:t>newsletter and other messages</a:t>
            </a:r>
            <a:r>
              <a:rPr lang="en-US" sz="1400" spc="-50" dirty="0">
                <a:solidFill>
                  <a:srgbClr val="000000"/>
                </a:solidFill>
                <a:latin typeface="Arial" panose="02020603050405020304" pitchFamily="2"/>
              </a:rPr>
              <a:t>. 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idx="10"/>
          </p:nvPr>
        </p:nvSpPr>
        <p:spPr>
          <a:xfrm>
            <a:off x="725170" y="6211570"/>
            <a:ext cx="5727700" cy="6464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just">
              <a:lnSpc>
                <a:spcPts val="900"/>
              </a:lnSpc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anose="02020603050405020304" pitchFamily="2"/>
              </a:rPr>
              <a:t>© 2019 United HealthCare Services, Inc. Proprietary information of UnitedHealth Group. Do not distribute or reproduce without express permission of UnitedHealth Group. </a:t>
            </a:r>
          </a:p>
          <a:p>
            <a:pPr marL="0" marR="0" indent="0" algn="l">
              <a:lnSpc>
                <a:spcPts val="900"/>
              </a:lnSpc>
              <a:spcBef>
                <a:spcPts val="1220"/>
              </a:spcBef>
              <a:spcAft>
                <a:spcPts val="1175"/>
              </a:spcAft>
            </a:pPr>
            <a:r>
              <a:rPr lang="en-US" sz="800" spc="0">
                <a:solidFill>
                  <a:srgbClr val="484D4D"/>
                </a:solidFill>
                <a:latin typeface="Arial" panose="02020603050405020304" pitchFamily="2"/>
              </a:rPr>
              <a:t>Doc#: PCA-1-013512-01152019_02192019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Placeholder 66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72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58495" y="1630680"/>
            <a:ext cx="2584450" cy="3218815"/>
          </a:xfrm>
          <a:prstGeom prst="rect">
            <a:avLst/>
          </a:prstGeom>
        </p:spPr>
      </p:pic>
      <p:pic>
        <p:nvPicPr>
          <p:cNvPr id="76" name="Image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6955790" y="6129655"/>
            <a:ext cx="1901825" cy="393065"/>
          </a:xfrm>
          <a:prstGeom prst="rect">
            <a:avLst/>
          </a:prstGeom>
        </p:spPr>
      </p:pic>
      <p:sp>
        <p:nvSpPr>
          <p:cNvPr id="68" name="Text Placeholder 67"/>
          <p:cNvSpPr>
            <a:spLocks noGrp="1"/>
          </p:cNvSpPr>
          <p:nvPr>
            <p:ph type="body" idx="10"/>
          </p:nvPr>
        </p:nvSpPr>
        <p:spPr>
          <a:xfrm>
            <a:off x="762000" y="0"/>
            <a:ext cx="36576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4660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1385"/>
              </a:spcAft>
            </a:pPr>
            <a:r>
              <a:rPr lang="en-US" sz="2400" b="1" spc="60">
                <a:solidFill>
                  <a:srgbClr val="043C9C"/>
                </a:solidFill>
                <a:latin typeface="Arial" panose="02020603050405020304" pitchFamily="2"/>
              </a:rPr>
              <a:t>Who are SNP Members? </a:t>
            </a:r>
          </a:p>
        </p:txBody>
      </p:sp>
      <p:graphicFrame>
        <p:nvGraphicFramePr>
          <p:cNvPr id="71" name="table 71"/>
          <p:cNvGraphicFramePr>
            <a:graphicFrameLocks noGrp="1"/>
          </p:cNvGraphicFramePr>
          <p:nvPr/>
        </p:nvGraphicFramePr>
        <p:xfrm>
          <a:off x="586740" y="1581785"/>
          <a:ext cx="8400415" cy="3267710"/>
        </p:xfrm>
        <a:graphic>
          <a:graphicData uri="http://schemas.openxmlformats.org/drawingml/2006/table">
            <a:tbl>
              <a:tblPr/>
              <a:tblGrid>
                <a:gridCol w="2656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44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67710"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 marR="457200" indent="137160" algn="l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·"/>
                      </a:pPr>
                      <a:r>
                        <a:rPr lang="en-US" sz="1800" spc="-4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SNP members often have comorbidities such as diabetes, chronic heart failure, cardiovascular disease or chronic lung diseases. </a:t>
                      </a:r>
                    </a:p>
                    <a:p>
                      <a:pPr marL="411480" marR="228600" indent="137160" algn="just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/>
                        <a:buChar char="·"/>
                      </a:pPr>
                      <a:r>
                        <a:rPr lang="en-US" sz="1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They may reside in their homes, skilled facilities or in the community while receiving skilled care. </a:t>
                      </a:r>
                    </a:p>
                    <a:p>
                      <a:pPr marL="411480" marR="68580" indent="137160" algn="l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5475"/>
                        </a:spcAft>
                        <a:buFont typeface="Arial"/>
                        <a:buChar char="·"/>
                      </a:pPr>
                      <a:r>
                        <a:rPr lang="en-US" sz="1800" spc="-35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They may be affected by language barriers, health literacy challenges, poor socioeconomic status, cultural barriers, limited resources, limited access to health resources and caregiver limitations.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5" name="table 75"/>
          <p:cNvGraphicFramePr>
            <a:graphicFrameLocks noGrp="1"/>
          </p:cNvGraphicFramePr>
          <p:nvPr/>
        </p:nvGraphicFramePr>
        <p:xfrm>
          <a:off x="586740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69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1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2578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F4B49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 Placeholder 78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8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80" name="Text Placeholder 79"/>
          <p:cNvSpPr>
            <a:spLocks noGrp="1"/>
          </p:cNvSpPr>
          <p:nvPr>
            <p:ph type="body" idx="10"/>
          </p:nvPr>
        </p:nvSpPr>
        <p:spPr>
          <a:xfrm>
            <a:off x="737870" y="0"/>
            <a:ext cx="33020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/>
          <a:lstStyle/>
          <a:p>
            <a:pPr marL="0" marR="0" indent="0" algn="l">
              <a:lnSpc>
                <a:spcPts val="2800"/>
              </a:lnSpc>
              <a:spcAft>
                <a:spcPts val="1285"/>
              </a:spcAft>
            </a:pPr>
            <a:r>
              <a:rPr lang="en-US" sz="2400" b="1" spc="-35">
                <a:solidFill>
                  <a:srgbClr val="003CA0"/>
                </a:solidFill>
                <a:latin typeface="Arial" panose="02020603050405020304" pitchFamily="2"/>
              </a:rPr>
              <a:t>SNP Member Eligibility </a:t>
            </a:r>
          </a:p>
        </p:txBody>
      </p:sp>
      <p:sp>
        <p:nvSpPr>
          <p:cNvPr id="81" name="Text Placeholder 80"/>
          <p:cNvSpPr>
            <a:spLocks noGrp="1"/>
          </p:cNvSpPr>
          <p:nvPr>
            <p:ph type="body" idx="10"/>
          </p:nvPr>
        </p:nvSpPr>
        <p:spPr>
          <a:xfrm>
            <a:off x="591185" y="1249680"/>
            <a:ext cx="8400415" cy="4879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716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35" dirty="0">
                <a:solidFill>
                  <a:srgbClr val="000000"/>
                </a:solidFill>
                <a:latin typeface="Arial" panose="02020603050405020304" pitchFamily="2"/>
              </a:rPr>
              <a:t>Members must qualify for one of the following Medicare Advantage SNPs: </a:t>
            </a:r>
            <a:endParaRPr lang="en-US" sz="1800" spc="-3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137160" marR="0" indent="0" algn="l">
              <a:lnSpc>
                <a:spcPts val="2000"/>
              </a:lnSpc>
              <a:spcAft>
                <a:spcPts val="0"/>
              </a:spcAft>
            </a:pPr>
            <a:endParaRPr lang="en-US" sz="1800" spc="-3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137160" marR="0" indent="0" algn="l">
              <a:lnSpc>
                <a:spcPts val="2000"/>
              </a:lnSpc>
              <a:spcAft>
                <a:spcPts val="0"/>
              </a:spcAft>
            </a:pPr>
            <a:endParaRPr lang="en-US" sz="1800" spc="-35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320040" marR="0" indent="18288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30" dirty="0">
                <a:solidFill>
                  <a:srgbClr val="31A2DF"/>
                </a:solidFill>
                <a:latin typeface="Arial" panose="02020603050405020304" pitchFamily="2"/>
              </a:rPr>
              <a:t>Dual SNPs (DSNPs):</a:t>
            </a:r>
            <a:r>
              <a:rPr lang="en-US" sz="1800" spc="-30" dirty="0">
                <a:solidFill>
                  <a:srgbClr val="000000"/>
                </a:solidFill>
                <a:latin typeface="Arial" panose="02020603050405020304" pitchFamily="2"/>
              </a:rPr>
              <a:t> Members are eligible for both Medicare and Medicaid. </a:t>
            </a:r>
            <a:endParaRPr lang="en-US" sz="1800" spc="-30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320040" marR="0" indent="182880" algn="l">
              <a:lnSpc>
                <a:spcPts val="2200"/>
              </a:lnSpc>
              <a:spcBef>
                <a:spcPts val="605"/>
              </a:spcBef>
              <a:spcAft>
                <a:spcPts val="0"/>
              </a:spcAft>
              <a:buFont typeface="Arial"/>
              <a:buChar char="·"/>
            </a:pPr>
            <a:endParaRPr lang="en-US" sz="1800" spc="-30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320040" marR="457200" indent="182880" algn="l">
              <a:lnSpc>
                <a:spcPts val="2200"/>
              </a:lnSpc>
              <a:spcBef>
                <a:spcPts val="595"/>
              </a:spcBef>
              <a:spcAft>
                <a:spcPts val="0"/>
              </a:spcAft>
              <a:buFont typeface="Arial"/>
              <a:buChar char="·"/>
            </a:pPr>
            <a:r>
              <a:rPr lang="en-US" sz="1800" b="1" spc="-55" dirty="0">
                <a:solidFill>
                  <a:srgbClr val="31A2DF"/>
                </a:solidFill>
                <a:latin typeface="Arial" panose="02020603050405020304" pitchFamily="2"/>
              </a:rPr>
              <a:t>Fully Integrated Dual Eligible (FIDE) SNP:</a:t>
            </a:r>
            <a:r>
              <a:rPr lang="en-US" sz="1800" spc="-55" dirty="0">
                <a:solidFill>
                  <a:srgbClr val="000000"/>
                </a:solidFill>
                <a:latin typeface="Arial" panose="02020603050405020304" pitchFamily="2"/>
              </a:rPr>
              <a:t> This DSNP provides members with access to Medicare and Medicaid benefits managed under one health plan. </a:t>
            </a:r>
            <a:endParaRPr lang="en-US" sz="1800" spc="-5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320040" marR="457200" algn="l">
              <a:lnSpc>
                <a:spcPts val="2200"/>
              </a:lnSpc>
              <a:spcBef>
                <a:spcPts val="595"/>
              </a:spcBef>
              <a:spcAft>
                <a:spcPts val="0"/>
              </a:spcAft>
            </a:pPr>
            <a:endParaRPr lang="en-US" sz="1800" spc="-55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320040" marR="685800" indent="182880" algn="l">
              <a:lnSpc>
                <a:spcPts val="2200"/>
              </a:lnSpc>
              <a:spcBef>
                <a:spcPts val="600"/>
              </a:spcBef>
              <a:spcAft>
                <a:spcPts val="11780"/>
              </a:spcAft>
              <a:buFont typeface="Arial"/>
              <a:buChar char="·"/>
            </a:pPr>
            <a:r>
              <a:rPr lang="en-US" sz="1800" b="1" spc="0" dirty="0" smtClean="0">
                <a:solidFill>
                  <a:srgbClr val="31A2DF"/>
                </a:solidFill>
                <a:latin typeface="Arial" panose="02020603050405020304" pitchFamily="2"/>
              </a:rPr>
              <a:t>Chronic </a:t>
            </a:r>
            <a:r>
              <a:rPr lang="en-US" sz="1800" b="1" spc="0" dirty="0">
                <a:solidFill>
                  <a:srgbClr val="31A2DF"/>
                </a:solidFill>
                <a:latin typeface="Arial" panose="02020603050405020304" pitchFamily="2"/>
              </a:rPr>
              <a:t>Special Needs Plan (CSNP)</a:t>
            </a:r>
            <a:r>
              <a:rPr lang="en-US" sz="1800" b="1" i="1" spc="0" dirty="0">
                <a:solidFill>
                  <a:srgbClr val="31A2DF"/>
                </a:solidFill>
                <a:latin typeface="Arial" panose="02020603050405020304" pitchFamily="2"/>
              </a:rPr>
              <a:t>:</a:t>
            </a:r>
            <a:r>
              <a:rPr lang="en-US" sz="1800" spc="0" dirty="0">
                <a:solidFill>
                  <a:srgbClr val="000000"/>
                </a:solidFill>
                <a:latin typeface="Arial" panose="02020603050405020304" pitchFamily="2"/>
              </a:rPr>
              <a:t> Members have specific severe or disabling chronic conditions specified by CMS. </a:t>
            </a:r>
          </a:p>
        </p:txBody>
      </p:sp>
      <p:graphicFrame>
        <p:nvGraphicFramePr>
          <p:cNvPr id="84" name="table 84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8" name="Text Placeholder 87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  <a:prstGeom prst="rect">
            <a:avLst/>
          </a:prstGeom>
          <a:solidFill>
            <a:srgbClr val="00A8F7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97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949440" y="6129655"/>
            <a:ext cx="1908175" cy="393065"/>
          </a:xfrm>
          <a:prstGeom prst="rect">
            <a:avLst/>
          </a:prstGeom>
        </p:spPr>
      </p:pic>
      <p:sp>
        <p:nvSpPr>
          <p:cNvPr id="89" name="Text Placeholder 88"/>
          <p:cNvSpPr>
            <a:spLocks noGrp="1"/>
          </p:cNvSpPr>
          <p:nvPr>
            <p:ph type="body" idx="10"/>
          </p:nvPr>
        </p:nvSpPr>
        <p:spPr>
          <a:xfrm>
            <a:off x="740410" y="0"/>
            <a:ext cx="2806700" cy="9867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64185" rIns="0" bIns="0" anchor="t">
            <a:normAutofit fontScale="95000"/>
          </a:bodyPr>
          <a:lstStyle/>
          <a:p>
            <a:pPr marL="0" marR="0" indent="0" algn="l">
              <a:lnSpc>
                <a:spcPts val="2700"/>
              </a:lnSpc>
              <a:spcAft>
                <a:spcPts val="1300"/>
              </a:spcAft>
            </a:pPr>
            <a:r>
              <a:rPr lang="en-US" sz="2400" b="1" spc="10">
                <a:solidFill>
                  <a:srgbClr val="003CA0"/>
                </a:solidFill>
                <a:latin typeface="Arial" panose="02020603050405020304" pitchFamily="2"/>
              </a:rPr>
              <a:t>Chronic Conditions </a:t>
            </a:r>
          </a:p>
        </p:txBody>
      </p:sp>
      <p:sp>
        <p:nvSpPr>
          <p:cNvPr id="90" name="Text Placeholder 89"/>
          <p:cNvSpPr>
            <a:spLocks noGrp="1"/>
          </p:cNvSpPr>
          <p:nvPr>
            <p:ph type="body" idx="10"/>
          </p:nvPr>
        </p:nvSpPr>
        <p:spPr>
          <a:xfrm>
            <a:off x="740410" y="986790"/>
            <a:ext cx="7775892" cy="42767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0" rIns="0" bIns="0" anchor="t"/>
          <a:lstStyle/>
          <a:p>
            <a:pPr marL="731520" marR="548640" algn="l">
              <a:lnSpc>
                <a:spcPts val="2200"/>
              </a:lnSpc>
              <a:spcAft>
                <a:spcPts val="1430"/>
              </a:spcAft>
            </a:pPr>
            <a:r>
              <a:rPr lang="en-US" sz="1800" spc="0" dirty="0" smtClean="0">
                <a:solidFill>
                  <a:srgbClr val="000000"/>
                </a:solidFill>
                <a:latin typeface="Arial" panose="02020603050405020304" pitchFamily="2"/>
              </a:rPr>
              <a:t>UnitedHealthcare CSNPs Member Eligibility:</a:t>
            </a:r>
            <a:endParaRPr lang="en-US" sz="1800" spc="0" dirty="0">
              <a:solidFill>
                <a:srgbClr val="31A2DF"/>
              </a:solidFill>
              <a:latin typeface="Arial" panose="02020603050405020304" pitchFamily="2"/>
            </a:endParaRPr>
          </a:p>
        </p:txBody>
      </p:sp>
      <p:sp>
        <p:nvSpPr>
          <p:cNvPr id="91" name="Text Placeholder 90"/>
          <p:cNvSpPr>
            <a:spLocks noGrp="1"/>
          </p:cNvSpPr>
          <p:nvPr>
            <p:ph type="body" idx="10"/>
          </p:nvPr>
        </p:nvSpPr>
        <p:spPr>
          <a:xfrm>
            <a:off x="1307465" y="2032635"/>
            <a:ext cx="6322060" cy="24345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3185" rIns="0" bIns="0" anchor="t"/>
          <a:lstStyle/>
          <a:p>
            <a:pPr marL="182880" marR="0" algn="l">
              <a:lnSpc>
                <a:spcPts val="1900"/>
              </a:lnSpc>
              <a:spcAft>
                <a:spcPts val="0"/>
              </a:spcAft>
            </a:pPr>
            <a:r>
              <a:rPr lang="en-US" sz="1600" dirty="0" smtClean="0"/>
              <a:t>*Members must have </a:t>
            </a:r>
            <a:r>
              <a:rPr lang="en-US" sz="1600" dirty="0"/>
              <a:t>specific severe or disabling chronic conditions specified by CMS. </a:t>
            </a:r>
            <a:endParaRPr lang="en-US" sz="1600" dirty="0" smtClean="0"/>
          </a:p>
          <a:p>
            <a:pPr marL="182880" marR="0" algn="l">
              <a:lnSpc>
                <a:spcPts val="1900"/>
              </a:lnSpc>
              <a:spcAft>
                <a:spcPts val="0"/>
              </a:spcAft>
            </a:pPr>
            <a:endParaRPr lang="en-US" sz="1600" dirty="0"/>
          </a:p>
          <a:p>
            <a:pPr marL="182880" marR="0" algn="l">
              <a:lnSpc>
                <a:spcPts val="1900"/>
              </a:lnSpc>
              <a:spcAft>
                <a:spcPts val="0"/>
              </a:spcAft>
            </a:pPr>
            <a:r>
              <a:rPr lang="en-US" sz="1600" dirty="0" smtClean="0"/>
              <a:t>Chronic conditions that qualify under UnitedHealthcare’ s CSNP program:</a:t>
            </a:r>
          </a:p>
          <a:p>
            <a:pPr marL="182880" marR="0" algn="l">
              <a:lnSpc>
                <a:spcPts val="1900"/>
              </a:lnSpc>
              <a:spcAft>
                <a:spcPts val="0"/>
              </a:spcAft>
            </a:pPr>
            <a:endParaRPr lang="en-US" sz="1600" dirty="0"/>
          </a:p>
          <a:p>
            <a:pPr marL="468630" marR="0" indent="-285750" algn="l">
              <a:lnSpc>
                <a:spcPts val="19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ardiovascular disease</a:t>
            </a:r>
          </a:p>
          <a:p>
            <a:pPr marL="468630" marR="0" indent="-285750" algn="l">
              <a:lnSpc>
                <a:spcPts val="19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ongestive </a:t>
            </a:r>
            <a:r>
              <a:rPr lang="en-US" sz="1600" dirty="0"/>
              <a:t>heart failure and/or </a:t>
            </a:r>
            <a:endParaRPr lang="en-US" sz="1600" dirty="0" smtClean="0"/>
          </a:p>
          <a:p>
            <a:pPr marL="468630" marR="0" indent="-285750" algn="l">
              <a:lnSpc>
                <a:spcPts val="19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</a:t>
            </a:r>
            <a:r>
              <a:rPr lang="en-US" sz="1600" dirty="0" smtClean="0"/>
              <a:t>iabetes </a:t>
            </a:r>
            <a:r>
              <a:rPr lang="en-US" sz="1600" dirty="0"/>
              <a:t>mellitus. </a:t>
            </a:r>
            <a:endParaRPr lang="en-US" sz="1600" spc="-5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  <p:graphicFrame>
        <p:nvGraphicFramePr>
          <p:cNvPr id="96" name="table 96"/>
          <p:cNvGraphicFramePr>
            <a:graphicFrameLocks noGrp="1"/>
          </p:cNvGraphicFramePr>
          <p:nvPr/>
        </p:nvGraphicFramePr>
        <p:xfrm>
          <a:off x="591185" y="6129655"/>
          <a:ext cx="8400415" cy="591185"/>
        </p:xfrm>
        <a:graphic>
          <a:graphicData uri="http://schemas.openxmlformats.org/drawingml/2006/table">
            <a:tbl>
              <a:tblPr/>
              <a:tblGrid>
                <a:gridCol w="6358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marL="137160" marR="502920" indent="0" algn="l">
                        <a:lnSpc>
                          <a:spcPts val="1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© 2019 United HealthCare Services, Inc. Proprietary information of UnitedHealth Group. Do not distribute or reproduce without express permission of UnitedHealth Group. </a:t>
                      </a:r>
                    </a:p>
                    <a:p>
                      <a:pPr marL="137160" marR="0" indent="0" algn="l">
                        <a:lnSpc>
                          <a:spcPts val="900"/>
                        </a:lnSpc>
                        <a:spcBef>
                          <a:spcPts val="1220"/>
                        </a:spcBef>
                        <a:spcAft>
                          <a:spcPts val="95"/>
                        </a:spcAft>
                      </a:pPr>
                      <a:r>
                        <a:rPr lang="en-US" sz="800" spc="0">
                          <a:solidFill>
                            <a:srgbClr val="4D4D4D"/>
                          </a:solidFill>
                          <a:latin typeface="Arial" panose="02020603050405020304" pitchFamily="2"/>
                        </a:rPr>
                        <a:t>Doc#: PCA-1-013512-01152019_02192019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231775" cy="6858000"/>
          </a:xfrm>
        </p:spPr>
        <p:txBody>
          <a:bodyPr/>
          <a:lstStyle/>
          <a:p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72200"/>
          </a:xfrm>
          <a:prstGeom prst="rect">
            <a:avLst/>
          </a:prstGeom>
        </p:spPr>
      </p:pic>
      <p:sp>
        <p:nvSpPr>
          <p:cNvPr id="102" name="Text Placeholder 101"/>
          <p:cNvSpPr>
            <a:spLocks noGrp="1"/>
          </p:cNvSpPr>
          <p:nvPr>
            <p:ph type="body" idx="10"/>
          </p:nvPr>
        </p:nvSpPr>
        <p:spPr>
          <a:xfrm>
            <a:off x="3420110" y="2941955"/>
            <a:ext cx="2319020" cy="4019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100"/>
              </a:lnSpc>
              <a:spcAft>
                <a:spcPts val="0"/>
              </a:spcAft>
            </a:pPr>
            <a:r>
              <a:rPr lang="en-US" sz="2800" b="1" spc="-70">
                <a:solidFill>
                  <a:srgbClr val="003CA0"/>
                </a:solidFill>
                <a:latin typeface="Arial" panose="02020603050405020304" pitchFamily="2"/>
              </a:rPr>
              <a:t>Model of Care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1305</Words>
  <Application>Microsoft Office PowerPoint</Application>
  <PresentationFormat>On-screen Show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/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L. Frias</dc:creator>
  <cp:lastModifiedBy>Vanessa L. Frias</cp:lastModifiedBy>
  <cp:revision>7</cp:revision>
  <cp:lastPrinted>2019-12-02T21:54:08Z</cp:lastPrinted>
  <dcterms:modified xsi:type="dcterms:W3CDTF">2020-12-01T22:15:24Z</dcterms:modified>
</cp:coreProperties>
</file>